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2" r:id="rId2"/>
    <p:sldId id="393" r:id="rId3"/>
    <p:sldId id="394" r:id="rId4"/>
    <p:sldId id="395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21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22" r:id="rId24"/>
    <p:sldId id="416" r:id="rId25"/>
    <p:sldId id="417" r:id="rId26"/>
    <p:sldId id="418" r:id="rId27"/>
    <p:sldId id="419" r:id="rId28"/>
    <p:sldId id="420" r:id="rId29"/>
  </p:sldIdLst>
  <p:sldSz cx="12192000" cy="6858000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4F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3" autoAdjust="0"/>
    <p:restoredTop sz="94069" autoAdjust="0"/>
  </p:normalViewPr>
  <p:slideViewPr>
    <p:cSldViewPr snapToGrid="0">
      <p:cViewPr varScale="1">
        <p:scale>
          <a:sx n="75" d="100"/>
          <a:sy n="75" d="100"/>
        </p:scale>
        <p:origin x="-183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nbook11\Downloads\Rencana%20Agenda%20Penulisan%20Soal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nbook11\Downloads\Rencana%20Agenda%20Penulisan%20Soal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7131132959387"/>
          <c:w val="0.793016864486938"/>
          <c:h val="0.92868867040613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54-489E-BFD8-F513D6DAA9BD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54-489E-BFD8-F513D6DAA9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54-489E-BFD8-F513D6DAA9BD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54-489E-BFD8-F513D6DAA9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54-489E-BFD8-F513D6DAA9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54-489E-BFD8-F513D6DAA9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254-489E-BFD8-F513D6DAA9BD}"/>
              </c:ext>
            </c:extLst>
          </c:dPt>
          <c:cat>
            <c:strRef>
              <c:f>Sheet2!$E$6:$E$12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Sheet2!$F$6:$F$12</c:f>
              <c:numCache>
                <c:formatCode>General</c:formatCode>
                <c:ptCount val="7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254-489E-BFD8-F513D6DAA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00755505805"/>
          <c:y val="0.0367493575438908"/>
          <c:w val="0.765767158864147"/>
          <c:h val="0.9632506424561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C2-4C61-96A7-A6535B8674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C2-4C61-96A7-A6535B8674DB}"/>
              </c:ext>
            </c:extLst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C2-4C61-96A7-A6535B8674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C2-4C61-96A7-A6535B8674D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C2-4C61-96A7-A6535B8674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3C2-4C61-96A7-A6535B8674DB}"/>
              </c:ext>
            </c:extLst>
          </c:dPt>
          <c:cat>
            <c:strRef>
              <c:f>'[Rencana Agenda Penulisan Soal.xlsx]Sheet3'!$D$7:$D$12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'[Rencana Agenda Penulisan Soal.xlsx]Sheet3'!$E$7:$E$12</c:f>
              <c:numCache>
                <c:formatCode>General</c:formatCode>
                <c:ptCount val="6"/>
                <c:pt idx="0">
                  <c:v>5.0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5.0</c:v>
                </c:pt>
                <c:pt idx="5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3C2-4C61-96A7-A6535B867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894D2-E192-4D71-9ADC-FABE9D03E06A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BB822-609E-4269-9876-22F60718F964}">
      <dgm:prSet phldrT="[Text]" custT="1"/>
      <dgm:spPr/>
      <dgm:t>
        <a:bodyPr/>
        <a:lstStyle/>
        <a:p>
          <a:r>
            <a:rPr lang="en-US" sz="1800" dirty="0" err="1" smtClean="0"/>
            <a:t>Peningkatan</a:t>
          </a:r>
          <a:r>
            <a:rPr lang="en-US" sz="1800" dirty="0" smtClean="0"/>
            <a:t> </a:t>
          </a:r>
          <a:r>
            <a:rPr lang="en-US" sz="1800" b="1" dirty="0" err="1" smtClean="0"/>
            <a:t>kualitas</a:t>
          </a:r>
          <a:r>
            <a:rPr lang="en-US" sz="1800" b="1" dirty="0" smtClean="0"/>
            <a:t>  proses </a:t>
          </a:r>
          <a:r>
            <a:rPr lang="en-US" sz="1800" b="1" dirty="0" err="1" smtClean="0"/>
            <a:t>seleksi</a:t>
          </a:r>
          <a:r>
            <a:rPr lang="en-US" sz="1800" b="1" dirty="0" smtClean="0"/>
            <a:t> </a:t>
          </a:r>
          <a:r>
            <a:rPr lang="en-US" sz="1800" b="1" dirty="0" err="1" smtClean="0"/>
            <a:t>penerimaan</a:t>
          </a:r>
          <a:r>
            <a:rPr lang="en-US" sz="1800" b="1" dirty="0" smtClean="0"/>
            <a:t> </a:t>
          </a:r>
          <a:r>
            <a:rPr lang="en-US" sz="1800" b="1" dirty="0" err="1" smtClean="0"/>
            <a:t>mahasiswa</a:t>
          </a:r>
          <a:r>
            <a:rPr lang="en-US" sz="1800" b="1" dirty="0" smtClean="0"/>
            <a:t> </a:t>
          </a:r>
          <a:r>
            <a:rPr lang="en-US" sz="1800" b="1" dirty="0" err="1" smtClean="0"/>
            <a:t>baru</a:t>
          </a:r>
          <a:r>
            <a:rPr lang="en-US" sz="1800" dirty="0" smtClean="0"/>
            <a:t> di </a:t>
          </a:r>
          <a:r>
            <a:rPr lang="en-US" sz="1800" dirty="0" err="1" smtClean="0"/>
            <a:t>Perguruan</a:t>
          </a:r>
          <a:r>
            <a:rPr lang="en-US" sz="1800" dirty="0" smtClean="0"/>
            <a:t> Tinggi (PT) </a:t>
          </a:r>
          <a:r>
            <a:rPr lang="en-US" sz="1800" dirty="0" err="1" smtClean="0"/>
            <a:t>telah</a:t>
          </a:r>
          <a:r>
            <a:rPr lang="en-US" sz="1800" dirty="0" smtClean="0"/>
            <a:t> </a:t>
          </a:r>
          <a:r>
            <a:rPr lang="en-US" sz="1800" dirty="0" err="1" smtClean="0"/>
            <a:t>menjadi</a:t>
          </a:r>
          <a:r>
            <a:rPr lang="en-US" sz="1800" dirty="0" smtClean="0"/>
            <a:t> </a:t>
          </a:r>
          <a:r>
            <a:rPr lang="en-US" sz="1800" dirty="0" err="1" smtClean="0"/>
            <a:t>kebutuhan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kebijakan</a:t>
          </a:r>
          <a:r>
            <a:rPr lang="en-US" sz="1800" dirty="0" smtClean="0"/>
            <a:t> </a:t>
          </a:r>
          <a:r>
            <a:rPr lang="en-US" sz="1800" dirty="0" err="1" smtClean="0"/>
            <a:t>nasional</a:t>
          </a:r>
          <a:r>
            <a:rPr lang="en-US" sz="1800" dirty="0" smtClean="0"/>
            <a:t>.</a:t>
          </a:r>
          <a:endParaRPr lang="en-US" sz="1800" dirty="0"/>
        </a:p>
      </dgm:t>
    </dgm:pt>
    <dgm:pt modelId="{CDA088CF-55E3-4F0D-96C3-24ECE124485A}" type="parTrans" cxnId="{35562C1F-6BD8-4F74-91D6-03068242EBA7}">
      <dgm:prSet/>
      <dgm:spPr/>
      <dgm:t>
        <a:bodyPr/>
        <a:lstStyle/>
        <a:p>
          <a:endParaRPr lang="en-US"/>
        </a:p>
      </dgm:t>
    </dgm:pt>
    <dgm:pt modelId="{B21D8103-8FF4-47D0-BAEB-3B07E3440FE2}" type="sibTrans" cxnId="{35562C1F-6BD8-4F74-91D6-03068242EBA7}">
      <dgm:prSet/>
      <dgm:spPr/>
      <dgm:t>
        <a:bodyPr/>
        <a:lstStyle/>
        <a:p>
          <a:endParaRPr lang="en-US"/>
        </a:p>
      </dgm:t>
    </dgm:pt>
    <dgm:pt modelId="{96EA2CC1-D561-4D41-90E7-32FDF16B4FA0}">
      <dgm:prSet custT="1"/>
      <dgm:spPr/>
      <dgm:t>
        <a:bodyPr/>
        <a:lstStyle/>
        <a:p>
          <a:r>
            <a:rPr lang="en-ID" altLang="en-US" sz="1800" dirty="0" err="1" smtClean="0"/>
            <a:t>Diperlukan</a:t>
          </a:r>
          <a:r>
            <a:rPr lang="id-ID" altLang="en-US" sz="1800" dirty="0" smtClean="0"/>
            <a:t> satu </a:t>
          </a:r>
          <a:r>
            <a:rPr lang="en-ID" altLang="en-US" sz="1800" b="1" dirty="0" err="1" smtClean="0"/>
            <a:t>sistem</a:t>
          </a:r>
          <a:r>
            <a:rPr lang="en-ID" altLang="en-US" sz="1800" b="1" dirty="0" smtClean="0"/>
            <a:t> </a:t>
          </a:r>
          <a:r>
            <a:rPr lang="en-ID" altLang="en-US" sz="1800" b="1" dirty="0" err="1" smtClean="0"/>
            <a:t>tes</a:t>
          </a:r>
          <a:r>
            <a:rPr lang="en-ID" altLang="en-US" sz="1800" b="1" dirty="0" smtClean="0"/>
            <a:t> </a:t>
          </a:r>
          <a:r>
            <a:rPr lang="en-ID" altLang="en-US" sz="1800" b="1" dirty="0" err="1" smtClean="0"/>
            <a:t>berstandar</a:t>
          </a:r>
          <a:r>
            <a:rPr lang="en-ID" altLang="en-US" sz="1800" b="1" dirty="0" smtClean="0"/>
            <a:t> </a:t>
          </a:r>
          <a:r>
            <a:rPr lang="en-ID" altLang="en-US" sz="1800" b="1" dirty="0" err="1" smtClean="0"/>
            <a:t>nasional</a:t>
          </a:r>
          <a:r>
            <a:rPr lang="en-ID" altLang="en-US" sz="1800" dirty="0" smtClean="0"/>
            <a:t> </a:t>
          </a:r>
          <a:r>
            <a:rPr lang="en-ID" altLang="en-US" sz="1800" dirty="0" err="1" smtClean="0"/>
            <a:t>dalam</a:t>
          </a:r>
          <a:r>
            <a:rPr lang="en-ID" altLang="en-US" sz="1800" dirty="0" smtClean="0"/>
            <a:t> </a:t>
          </a:r>
          <a:r>
            <a:rPr lang="id-ID" altLang="en-US" sz="1800" dirty="0" smtClean="0"/>
            <a:t>kesatuan sistem pendidikan nasional</a:t>
          </a:r>
          <a:r>
            <a:rPr lang="en-ID" altLang="en-US" sz="1800" dirty="0" smtClean="0"/>
            <a:t> </a:t>
          </a:r>
          <a:r>
            <a:rPr lang="en-ID" altLang="en-US" sz="1800" dirty="0" err="1" smtClean="0"/>
            <a:t>untuk</a:t>
          </a:r>
          <a:r>
            <a:rPr lang="en-ID" altLang="en-US" sz="1800" dirty="0" smtClean="0"/>
            <a:t> </a:t>
          </a:r>
          <a:r>
            <a:rPr lang="en-ID" altLang="en-US" sz="1800" dirty="0" err="1" smtClean="0"/>
            <a:t>masuk</a:t>
          </a:r>
          <a:r>
            <a:rPr lang="en-ID" altLang="en-US" sz="1800" dirty="0" smtClean="0"/>
            <a:t> </a:t>
          </a:r>
          <a:r>
            <a:rPr lang="en-ID" altLang="en-US" sz="1800" dirty="0" err="1" smtClean="0"/>
            <a:t>perguruan</a:t>
          </a:r>
          <a:r>
            <a:rPr lang="en-ID" altLang="en-US" sz="1800" dirty="0" smtClean="0"/>
            <a:t> </a:t>
          </a:r>
          <a:r>
            <a:rPr lang="en-ID" altLang="en-US" sz="1800" dirty="0" err="1" smtClean="0"/>
            <a:t>tinggi</a:t>
          </a:r>
          <a:r>
            <a:rPr lang="en-ID" altLang="en-US" sz="1800" dirty="0" smtClean="0"/>
            <a:t>.</a:t>
          </a:r>
        </a:p>
      </dgm:t>
    </dgm:pt>
    <dgm:pt modelId="{EA4A10D1-9E34-4B41-B37C-0E9CEC287914}" type="parTrans" cxnId="{FD206677-3667-4257-A5FC-B7D817A02FE5}">
      <dgm:prSet/>
      <dgm:spPr/>
      <dgm:t>
        <a:bodyPr/>
        <a:lstStyle/>
        <a:p>
          <a:endParaRPr lang="en-US"/>
        </a:p>
      </dgm:t>
    </dgm:pt>
    <dgm:pt modelId="{99E1FB6A-0D5F-4825-9DC4-18365BFAD72B}" type="sibTrans" cxnId="{FD206677-3667-4257-A5FC-B7D817A02FE5}">
      <dgm:prSet/>
      <dgm:spPr/>
      <dgm:t>
        <a:bodyPr/>
        <a:lstStyle/>
        <a:p>
          <a:endParaRPr lang="en-US"/>
        </a:p>
      </dgm:t>
    </dgm:pt>
    <dgm:pt modelId="{C6D3D537-1EF5-4F4C-BD67-3D55C5D9C611}">
      <dgm:prSet custT="1"/>
      <dgm:spPr/>
      <dgm:t>
        <a:bodyPr/>
        <a:lstStyle/>
        <a:p>
          <a:r>
            <a:rPr lang="en-US" sz="2000" dirty="0" smtClean="0"/>
            <a:t>3</a:t>
          </a:r>
        </a:p>
      </dgm:t>
    </dgm:pt>
    <dgm:pt modelId="{69E9B552-4152-441E-843A-A46D203EADE9}" type="parTrans" cxnId="{49AE33C3-D8F6-4CE2-9B78-E9AA0EF7B8D9}">
      <dgm:prSet/>
      <dgm:spPr/>
      <dgm:t>
        <a:bodyPr/>
        <a:lstStyle/>
        <a:p>
          <a:endParaRPr lang="en-US"/>
        </a:p>
      </dgm:t>
    </dgm:pt>
    <dgm:pt modelId="{5DAA7FEE-394D-42F6-8C76-AB423944F88B}" type="sibTrans" cxnId="{49AE33C3-D8F6-4CE2-9B78-E9AA0EF7B8D9}">
      <dgm:prSet/>
      <dgm:spPr/>
      <dgm:t>
        <a:bodyPr/>
        <a:lstStyle/>
        <a:p>
          <a:endParaRPr lang="en-US"/>
        </a:p>
      </dgm:t>
    </dgm:pt>
    <dgm:pt modelId="{3966D53F-0271-45E4-89D0-12C2A9EFE849}">
      <dgm:prSet custT="1"/>
      <dgm:spPr/>
      <dgm:t>
        <a:bodyPr/>
        <a:lstStyle/>
        <a:p>
          <a:r>
            <a:rPr lang="en-US" sz="2000" dirty="0" smtClean="0"/>
            <a:t>4</a:t>
          </a:r>
          <a:endParaRPr lang="en-ID" sz="2000" dirty="0"/>
        </a:p>
      </dgm:t>
    </dgm:pt>
    <dgm:pt modelId="{DDA757B9-CD67-47AC-A200-5728C6F436B6}" type="parTrans" cxnId="{E8B3AA36-2218-4EBC-BCC8-D4F2E003D423}">
      <dgm:prSet/>
      <dgm:spPr/>
      <dgm:t>
        <a:bodyPr/>
        <a:lstStyle/>
        <a:p>
          <a:endParaRPr lang="en-US"/>
        </a:p>
      </dgm:t>
    </dgm:pt>
    <dgm:pt modelId="{98B6E785-961C-43BC-9D7C-8F39D00DCF9A}" type="sibTrans" cxnId="{E8B3AA36-2218-4EBC-BCC8-D4F2E003D423}">
      <dgm:prSet/>
      <dgm:spPr/>
      <dgm:t>
        <a:bodyPr/>
        <a:lstStyle/>
        <a:p>
          <a:endParaRPr lang="en-US"/>
        </a:p>
      </dgm:t>
    </dgm:pt>
    <dgm:pt modelId="{636586D8-EB13-4286-8162-418B365561F9}">
      <dgm:prSet custT="1"/>
      <dgm:spPr/>
      <dgm:t>
        <a:bodyPr/>
        <a:lstStyle/>
        <a:p>
          <a:r>
            <a:rPr lang="en-US" sz="2000" dirty="0" smtClean="0"/>
            <a:t>5</a:t>
          </a:r>
        </a:p>
      </dgm:t>
    </dgm:pt>
    <dgm:pt modelId="{B095AF64-CA10-411E-B078-F6A74D6B9DF4}" type="parTrans" cxnId="{C593BB6D-0D67-4B0E-B5EA-063AACD325C5}">
      <dgm:prSet/>
      <dgm:spPr/>
      <dgm:t>
        <a:bodyPr/>
        <a:lstStyle/>
        <a:p>
          <a:endParaRPr lang="en-US"/>
        </a:p>
      </dgm:t>
    </dgm:pt>
    <dgm:pt modelId="{17806D52-0EC8-4894-B5F7-B21C6DEF2FB9}" type="sibTrans" cxnId="{C593BB6D-0D67-4B0E-B5EA-063AACD325C5}">
      <dgm:prSet/>
      <dgm:spPr/>
      <dgm:t>
        <a:bodyPr/>
        <a:lstStyle/>
        <a:p>
          <a:endParaRPr lang="en-US"/>
        </a:p>
      </dgm:t>
    </dgm:pt>
    <dgm:pt modelId="{A2B3F40A-516D-4327-93BE-F65DC5157BB0}">
      <dgm:prSet custT="1"/>
      <dgm:spPr/>
      <dgm:t>
        <a:bodyPr/>
        <a:lstStyle/>
        <a:p>
          <a:r>
            <a:rPr lang="en-US" sz="2000" dirty="0" smtClean="0"/>
            <a:t>6</a:t>
          </a:r>
        </a:p>
      </dgm:t>
    </dgm:pt>
    <dgm:pt modelId="{D08D8D33-EB4A-4B10-A101-3877BE725FA3}" type="parTrans" cxnId="{0C41585B-13F8-46AD-9CAC-DC26D8BD9B93}">
      <dgm:prSet/>
      <dgm:spPr/>
      <dgm:t>
        <a:bodyPr/>
        <a:lstStyle/>
        <a:p>
          <a:endParaRPr lang="en-US"/>
        </a:p>
      </dgm:t>
    </dgm:pt>
    <dgm:pt modelId="{03683705-1C77-46E4-8DA4-920FE2A8F935}" type="sibTrans" cxnId="{0C41585B-13F8-46AD-9CAC-DC26D8BD9B93}">
      <dgm:prSet/>
      <dgm:spPr/>
      <dgm:t>
        <a:bodyPr/>
        <a:lstStyle/>
        <a:p>
          <a:endParaRPr lang="en-US"/>
        </a:p>
      </dgm:t>
    </dgm:pt>
    <dgm:pt modelId="{FBD07C68-D078-4A75-B619-F1ADE1A54979}">
      <dgm:prSet phldrT="[Text]" custT="1"/>
      <dgm:spPr/>
      <dgm:t>
        <a:bodyPr/>
        <a:lstStyle/>
        <a:p>
          <a:r>
            <a:rPr lang="en-ID" sz="2000" dirty="0" smtClean="0"/>
            <a:t>1</a:t>
          </a:r>
          <a:endParaRPr lang="en-US" sz="2000" dirty="0"/>
        </a:p>
      </dgm:t>
    </dgm:pt>
    <dgm:pt modelId="{2AE4F455-BF42-46D6-9079-47B9C2FD6BEF}" type="parTrans" cxnId="{2D97A899-F25E-41F0-BF80-6F98CE33F687}">
      <dgm:prSet/>
      <dgm:spPr/>
      <dgm:t>
        <a:bodyPr/>
        <a:lstStyle/>
        <a:p>
          <a:endParaRPr lang="en-US"/>
        </a:p>
      </dgm:t>
    </dgm:pt>
    <dgm:pt modelId="{F5321277-BA92-4F62-83A9-A7DF63AE4859}" type="sibTrans" cxnId="{2D97A899-F25E-41F0-BF80-6F98CE33F687}">
      <dgm:prSet/>
      <dgm:spPr/>
      <dgm:t>
        <a:bodyPr/>
        <a:lstStyle/>
        <a:p>
          <a:endParaRPr lang="en-US"/>
        </a:p>
      </dgm:t>
    </dgm:pt>
    <dgm:pt modelId="{A296B5C6-D982-4FA8-91CD-95924C1ACD5F}">
      <dgm:prSet custT="1"/>
      <dgm:spPr/>
      <dgm:t>
        <a:bodyPr/>
        <a:lstStyle/>
        <a:p>
          <a:r>
            <a:rPr lang="en-ID" altLang="en-US" sz="2000" dirty="0" smtClean="0"/>
            <a:t>2</a:t>
          </a:r>
        </a:p>
      </dgm:t>
    </dgm:pt>
    <dgm:pt modelId="{E4722619-6CC9-408D-BC9B-46E7A0B70469}" type="parTrans" cxnId="{2B963CBD-83B0-4A5C-8DDD-B595FB0AC8E4}">
      <dgm:prSet/>
      <dgm:spPr/>
      <dgm:t>
        <a:bodyPr/>
        <a:lstStyle/>
        <a:p>
          <a:endParaRPr lang="en-US"/>
        </a:p>
      </dgm:t>
    </dgm:pt>
    <dgm:pt modelId="{86C86BB1-89C7-41BD-88A0-D6C1A38289C9}" type="sibTrans" cxnId="{2B963CBD-83B0-4A5C-8DDD-B595FB0AC8E4}">
      <dgm:prSet/>
      <dgm:spPr/>
      <dgm:t>
        <a:bodyPr/>
        <a:lstStyle/>
        <a:p>
          <a:endParaRPr lang="en-US"/>
        </a:p>
      </dgm:t>
    </dgm:pt>
    <dgm:pt modelId="{85C02F12-1548-4486-9480-D504ED73F6DD}">
      <dgm:prSet custT="1"/>
      <dgm:spPr/>
      <dgm:t>
        <a:bodyPr/>
        <a:lstStyle/>
        <a:p>
          <a:r>
            <a:rPr lang="en-US" sz="1800" dirty="0" err="1" smtClean="0"/>
            <a:t>Diperlukan</a:t>
          </a:r>
          <a:r>
            <a:rPr lang="en-US" sz="1800" dirty="0" smtClean="0"/>
            <a:t> </a:t>
          </a:r>
          <a:r>
            <a:rPr lang="en-US" sz="1800" b="1" dirty="0" err="1" smtClean="0"/>
            <a:t>pengembangan</a:t>
          </a:r>
          <a:r>
            <a:rPr lang="en-US" sz="1800" b="1" dirty="0" smtClean="0"/>
            <a:t> model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proses </a:t>
          </a:r>
          <a:r>
            <a:rPr lang="en-US" sz="1800" dirty="0" err="1" smtClean="0"/>
            <a:t>seleksi</a:t>
          </a:r>
          <a:r>
            <a:rPr lang="en-US" sz="1800" dirty="0" smtClean="0"/>
            <a:t> </a:t>
          </a:r>
          <a:r>
            <a:rPr lang="en-US" sz="1800" dirty="0" err="1" smtClean="0"/>
            <a:t>calon</a:t>
          </a:r>
          <a:r>
            <a:rPr lang="en-US" sz="1800" dirty="0" smtClean="0"/>
            <a:t> </a:t>
          </a:r>
          <a:r>
            <a:rPr lang="en-US" sz="1800" dirty="0" err="1" smtClean="0"/>
            <a:t>mahasiswa</a:t>
          </a:r>
          <a:r>
            <a:rPr lang="en-US" sz="1800" dirty="0" smtClean="0"/>
            <a:t> </a:t>
          </a:r>
          <a:r>
            <a:rPr lang="en-US" sz="1800" dirty="0" err="1" smtClean="0"/>
            <a:t>baru</a:t>
          </a:r>
          <a:r>
            <a:rPr lang="en-US" sz="1800" dirty="0" smtClean="0"/>
            <a:t> </a:t>
          </a:r>
          <a:r>
            <a:rPr lang="en-US" sz="1800" dirty="0" err="1" smtClean="0"/>
            <a:t>masuk</a:t>
          </a:r>
          <a:r>
            <a:rPr lang="en-US" sz="1800" dirty="0" smtClean="0"/>
            <a:t> </a:t>
          </a:r>
          <a:r>
            <a:rPr lang="en-US" sz="1800" dirty="0" err="1" smtClean="0"/>
            <a:t>Perguruan</a:t>
          </a:r>
          <a:r>
            <a:rPr lang="en-US" sz="1800" dirty="0" smtClean="0"/>
            <a:t> Tinggi yang </a:t>
          </a:r>
          <a:r>
            <a:rPr lang="en-US" sz="1800" dirty="0" err="1" smtClean="0"/>
            <a:t>sesuai</a:t>
          </a:r>
          <a:r>
            <a:rPr lang="en-US" sz="1800" dirty="0" smtClean="0"/>
            <a:t> </a:t>
          </a:r>
          <a:r>
            <a:rPr lang="en-US" sz="1800" b="1" dirty="0" err="1" smtClean="0"/>
            <a:t>perkembangan</a:t>
          </a:r>
          <a:r>
            <a:rPr lang="en-US" sz="1800" b="1" dirty="0" smtClean="0"/>
            <a:t> </a:t>
          </a:r>
          <a:r>
            <a:rPr lang="en-US" sz="1800" b="1" dirty="0" err="1" smtClean="0"/>
            <a:t>teknologi</a:t>
          </a:r>
          <a:r>
            <a:rPr lang="en-US" sz="1800" b="1" dirty="0" smtClean="0"/>
            <a:t> </a:t>
          </a:r>
          <a:r>
            <a:rPr lang="en-US" sz="1800" b="1" dirty="0" err="1" smtClean="0"/>
            <a:t>informasi</a:t>
          </a:r>
          <a:r>
            <a:rPr lang="en-US" sz="1800" b="1" dirty="0" smtClean="0"/>
            <a:t>, </a:t>
          </a:r>
          <a:r>
            <a:rPr lang="en-US" sz="1800" b="1" dirty="0" err="1" smtClean="0"/>
            <a:t>dan</a:t>
          </a:r>
          <a:r>
            <a:rPr lang="en-US" sz="1800" b="1" dirty="0" smtClean="0"/>
            <a:t> era </a:t>
          </a:r>
          <a:r>
            <a:rPr lang="en-US" sz="1800" b="1" dirty="0" err="1" smtClean="0"/>
            <a:t>digitalisasi</a:t>
          </a:r>
          <a:r>
            <a:rPr lang="en-US" sz="1800" dirty="0" smtClean="0"/>
            <a:t> </a:t>
          </a:r>
          <a:r>
            <a:rPr lang="en-US" sz="1800" dirty="0" err="1" smtClean="0"/>
            <a:t>serta</a:t>
          </a:r>
          <a:r>
            <a:rPr lang="en-US" sz="1800" dirty="0" smtClean="0"/>
            <a:t> </a:t>
          </a:r>
          <a:r>
            <a:rPr lang="en-US" sz="1800" dirty="0" err="1" smtClean="0"/>
            <a:t>tuntutan</a:t>
          </a:r>
          <a:r>
            <a:rPr lang="en-US" sz="1800" dirty="0" smtClean="0"/>
            <a:t> </a:t>
          </a:r>
          <a:r>
            <a:rPr lang="en-US" sz="1800" dirty="0" err="1" smtClean="0"/>
            <a:t>masyarakat</a:t>
          </a:r>
          <a:r>
            <a:rPr lang="en-US" sz="1800" dirty="0" smtClean="0"/>
            <a:t>.</a:t>
          </a:r>
        </a:p>
      </dgm:t>
    </dgm:pt>
    <dgm:pt modelId="{9E9B00AA-A950-4E3D-BD28-18D3F576109F}" type="parTrans" cxnId="{357B2D76-CB58-455C-B44B-0C8F5E60F944}">
      <dgm:prSet/>
      <dgm:spPr/>
      <dgm:t>
        <a:bodyPr/>
        <a:lstStyle/>
        <a:p>
          <a:endParaRPr lang="en-US"/>
        </a:p>
      </dgm:t>
    </dgm:pt>
    <dgm:pt modelId="{D092F21B-909C-4A6E-BE37-2B4CE96CC27B}" type="sibTrans" cxnId="{357B2D76-CB58-455C-B44B-0C8F5E60F944}">
      <dgm:prSet/>
      <dgm:spPr/>
      <dgm:t>
        <a:bodyPr/>
        <a:lstStyle/>
        <a:p>
          <a:endParaRPr lang="en-US"/>
        </a:p>
      </dgm:t>
    </dgm:pt>
    <dgm:pt modelId="{5FE3263E-9E42-4975-A2C4-D5C28B89485E}">
      <dgm:prSet custT="1"/>
      <dgm:spPr/>
      <dgm:t>
        <a:bodyPr/>
        <a:lstStyle/>
        <a:p>
          <a:r>
            <a:rPr lang="en-US" sz="1800" dirty="0" err="1" smtClean="0"/>
            <a:t>Diperlukan</a:t>
          </a:r>
          <a:r>
            <a:rPr lang="en-US" sz="1800" dirty="0" smtClean="0"/>
            <a:t> model </a:t>
          </a:r>
          <a:r>
            <a:rPr lang="en-US" sz="1800" dirty="0" err="1" smtClean="0"/>
            <a:t>tes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seleksi</a:t>
          </a:r>
          <a:r>
            <a:rPr lang="en-US" sz="1800" dirty="0" smtClean="0"/>
            <a:t> </a:t>
          </a:r>
          <a:r>
            <a:rPr lang="en-US" sz="1800" dirty="0" err="1" smtClean="0"/>
            <a:t>calon</a:t>
          </a:r>
          <a:r>
            <a:rPr lang="en-US" sz="1800" dirty="0" smtClean="0"/>
            <a:t> </a:t>
          </a:r>
          <a:r>
            <a:rPr lang="en-US" sz="1800" dirty="0" err="1" smtClean="0"/>
            <a:t>mahasiswa</a:t>
          </a:r>
          <a:r>
            <a:rPr lang="en-US" sz="1800" dirty="0" smtClean="0"/>
            <a:t>  </a:t>
          </a:r>
          <a:r>
            <a:rPr lang="en-US" sz="1800" dirty="0" err="1" smtClean="0"/>
            <a:t>baru</a:t>
          </a:r>
          <a:r>
            <a:rPr lang="en-US" sz="1800" dirty="0" smtClean="0"/>
            <a:t> yang </a:t>
          </a:r>
          <a:r>
            <a:rPr lang="en-US" sz="1800" dirty="0" err="1" smtClean="0"/>
            <a:t>mengacu</a:t>
          </a:r>
          <a:r>
            <a:rPr lang="en-US" sz="1800" dirty="0" smtClean="0"/>
            <a:t> </a:t>
          </a:r>
          <a:r>
            <a:rPr lang="en-US" sz="1800" dirty="0" err="1" smtClean="0"/>
            <a:t>pada</a:t>
          </a:r>
          <a:r>
            <a:rPr lang="en-US" sz="1800" dirty="0" smtClean="0"/>
            <a:t> </a:t>
          </a:r>
          <a:r>
            <a:rPr lang="en-US" sz="1800" b="1" dirty="0" err="1" smtClean="0"/>
            <a:t>prinsip-prinsip</a:t>
          </a:r>
          <a:r>
            <a:rPr lang="en-US" sz="1800" b="1" dirty="0" smtClean="0"/>
            <a:t> </a:t>
          </a:r>
          <a:r>
            <a:rPr lang="en-ID" sz="1800" b="1" dirty="0" smtClean="0"/>
            <a:t>a</a:t>
          </a:r>
          <a:r>
            <a:rPr lang="id-ID" sz="1800" b="1" dirty="0" smtClean="0"/>
            <a:t>dil, transparan, fleksibel, efisien, dan akuntabel</a:t>
          </a:r>
          <a:endParaRPr lang="en-ID" sz="1800" b="1" dirty="0"/>
        </a:p>
      </dgm:t>
    </dgm:pt>
    <dgm:pt modelId="{1B66553C-D1FC-4417-9CF8-6F27F68B9070}" type="parTrans" cxnId="{C477EE4E-3F0C-4DF7-B437-A2F18E01344A}">
      <dgm:prSet/>
      <dgm:spPr/>
      <dgm:t>
        <a:bodyPr/>
        <a:lstStyle/>
        <a:p>
          <a:endParaRPr lang="en-US"/>
        </a:p>
      </dgm:t>
    </dgm:pt>
    <dgm:pt modelId="{E524C984-5DB3-4C1E-A0AA-DE99986FF0B0}" type="sibTrans" cxnId="{C477EE4E-3F0C-4DF7-B437-A2F18E01344A}">
      <dgm:prSet/>
      <dgm:spPr/>
      <dgm:t>
        <a:bodyPr/>
        <a:lstStyle/>
        <a:p>
          <a:endParaRPr lang="en-US"/>
        </a:p>
      </dgm:t>
    </dgm:pt>
    <dgm:pt modelId="{018A3E66-F83D-49BC-9879-AE82DB9477E8}">
      <dgm:prSet custT="1"/>
      <dgm:spPr/>
      <dgm:t>
        <a:bodyPr/>
        <a:lstStyle/>
        <a:p>
          <a:r>
            <a:rPr lang="en-US" sz="1800" dirty="0" err="1" smtClean="0"/>
            <a:t>Diperlukan</a:t>
          </a:r>
          <a:r>
            <a:rPr lang="en-US" sz="1800" dirty="0" smtClean="0"/>
            <a:t> </a:t>
          </a:r>
          <a:r>
            <a:rPr lang="en-US" sz="1800" b="1" dirty="0" err="1" smtClean="0"/>
            <a:t>instrumen</a:t>
          </a:r>
          <a:r>
            <a:rPr lang="en-US" sz="1800" b="1" dirty="0" smtClean="0"/>
            <a:t> </a:t>
          </a:r>
          <a:r>
            <a:rPr lang="en-US" sz="1800" b="1" dirty="0" err="1" smtClean="0"/>
            <a:t>andal</a:t>
          </a:r>
          <a:r>
            <a:rPr lang="en-US" sz="1800" b="1" dirty="0" smtClean="0"/>
            <a:t> yang </a:t>
          </a:r>
          <a:r>
            <a:rPr lang="en-US" sz="1800" b="1" dirty="0" err="1" smtClean="0"/>
            <a:t>mampu</a:t>
          </a:r>
          <a:r>
            <a:rPr lang="en-US" sz="1800" b="1" dirty="0" smtClean="0"/>
            <a:t> </a:t>
          </a:r>
          <a:r>
            <a:rPr lang="en-US" sz="1800" b="1" dirty="0" err="1" smtClean="0"/>
            <a:t>mengukur</a:t>
          </a:r>
          <a:r>
            <a:rPr lang="en-US" sz="1800" b="1" dirty="0" smtClean="0"/>
            <a:t> </a:t>
          </a:r>
          <a:r>
            <a:rPr lang="en-US" sz="1800" b="1" dirty="0" err="1" smtClean="0"/>
            <a:t>potensi</a:t>
          </a:r>
          <a:r>
            <a:rPr lang="en-US" sz="1800" b="1" dirty="0" smtClean="0"/>
            <a:t> </a:t>
          </a:r>
          <a:r>
            <a:rPr lang="en-US" sz="1800" b="1" dirty="0" err="1" smtClean="0"/>
            <a:t>dan</a:t>
          </a:r>
          <a:r>
            <a:rPr lang="en-US" sz="1800" b="1" dirty="0" smtClean="0"/>
            <a:t> </a:t>
          </a:r>
          <a:r>
            <a:rPr lang="en-US" sz="1800" b="1" dirty="0" err="1" smtClean="0"/>
            <a:t>kompetensi</a:t>
          </a:r>
          <a:r>
            <a:rPr lang="en-US" sz="1800" b="1" dirty="0" smtClean="0"/>
            <a:t> </a:t>
          </a:r>
          <a:r>
            <a:rPr lang="en-US" sz="1800" b="1" dirty="0" err="1" smtClean="0"/>
            <a:t>akademik</a:t>
          </a:r>
          <a:r>
            <a:rPr lang="en-US" sz="1800" dirty="0" smtClean="0"/>
            <a:t> </a:t>
          </a:r>
          <a:r>
            <a:rPr lang="en-US" sz="1800" dirty="0" err="1" smtClean="0"/>
            <a:t>peserta</a:t>
          </a:r>
          <a:r>
            <a:rPr lang="en-US" sz="1800" dirty="0" smtClean="0"/>
            <a:t>.</a:t>
          </a:r>
        </a:p>
      </dgm:t>
    </dgm:pt>
    <dgm:pt modelId="{3A1A89E5-9D19-4CBA-91A2-EB9336E74C6D}" type="parTrans" cxnId="{EC03071D-E1BC-4A26-8A7E-ADDEA93D74B9}">
      <dgm:prSet/>
      <dgm:spPr/>
      <dgm:t>
        <a:bodyPr/>
        <a:lstStyle/>
        <a:p>
          <a:endParaRPr lang="en-US"/>
        </a:p>
      </dgm:t>
    </dgm:pt>
    <dgm:pt modelId="{7873E6DB-CA2F-4CCF-8B95-14E19F530830}" type="sibTrans" cxnId="{EC03071D-E1BC-4A26-8A7E-ADDEA93D74B9}">
      <dgm:prSet/>
      <dgm:spPr/>
      <dgm:t>
        <a:bodyPr/>
        <a:lstStyle/>
        <a:p>
          <a:endParaRPr lang="en-US"/>
        </a:p>
      </dgm:t>
    </dgm:pt>
    <dgm:pt modelId="{C11529E4-6841-44B5-8EE3-8698AFE050E8}">
      <dgm:prSet custT="1"/>
      <dgm:spPr/>
      <dgm:t>
        <a:bodyPr/>
        <a:lstStyle/>
        <a:p>
          <a:r>
            <a:rPr lang="en-US" sz="1800" dirty="0" err="1" smtClean="0"/>
            <a:t>Diperlukan</a:t>
          </a:r>
          <a:r>
            <a:rPr lang="en-US" sz="1800" dirty="0" smtClean="0"/>
            <a:t> </a:t>
          </a:r>
          <a:r>
            <a:rPr lang="en-US" sz="1800" dirty="0" err="1" smtClean="0"/>
            <a:t>institusi</a:t>
          </a:r>
          <a:r>
            <a:rPr lang="en-US" sz="1800" dirty="0" smtClean="0"/>
            <a:t> yang </a:t>
          </a:r>
          <a:r>
            <a:rPr lang="en-US" sz="1800" dirty="0" err="1" smtClean="0"/>
            <a:t>dapat</a:t>
          </a:r>
          <a:r>
            <a:rPr lang="en-US" sz="1800" dirty="0" smtClean="0"/>
            <a:t> </a:t>
          </a:r>
          <a:r>
            <a:rPr lang="en-US" sz="1800" dirty="0" err="1" smtClean="0"/>
            <a:t>memfasilitasi</a:t>
          </a:r>
          <a:r>
            <a:rPr lang="en-US" sz="1800" dirty="0" smtClean="0"/>
            <a:t> </a:t>
          </a:r>
          <a:r>
            <a:rPr lang="en-US" sz="1800" b="1" dirty="0" err="1" smtClean="0"/>
            <a:t>pelaksanaan</a:t>
          </a:r>
          <a:r>
            <a:rPr lang="en-US" sz="1800" b="1" dirty="0" smtClean="0"/>
            <a:t> </a:t>
          </a:r>
          <a:r>
            <a:rPr lang="en-US" sz="1800" b="1" dirty="0" err="1" smtClean="0"/>
            <a:t>tes</a:t>
          </a:r>
          <a:r>
            <a:rPr lang="en-US" sz="1800" b="1" dirty="0" smtClean="0"/>
            <a:t> </a:t>
          </a:r>
          <a:r>
            <a:rPr lang="en-US" sz="1800" b="1" dirty="0" err="1" smtClean="0"/>
            <a:t>secara</a:t>
          </a:r>
          <a:r>
            <a:rPr lang="en-US" sz="1800" b="1" dirty="0" smtClean="0"/>
            <a:t> </a:t>
          </a:r>
          <a:r>
            <a:rPr lang="en-US" sz="1800" b="1" dirty="0" err="1" smtClean="0"/>
            <a:t>berkelanjutan</a:t>
          </a:r>
          <a:r>
            <a:rPr lang="en-US" sz="1800" b="1" dirty="0" smtClean="0"/>
            <a:t>. </a:t>
          </a:r>
        </a:p>
      </dgm:t>
    </dgm:pt>
    <dgm:pt modelId="{DD0E3369-9DFC-44FA-830B-64B1B10EBEBE}" type="parTrans" cxnId="{3B1F8B5C-A2B1-4EE1-88A7-118231795217}">
      <dgm:prSet/>
      <dgm:spPr/>
      <dgm:t>
        <a:bodyPr/>
        <a:lstStyle/>
        <a:p>
          <a:endParaRPr lang="en-US"/>
        </a:p>
      </dgm:t>
    </dgm:pt>
    <dgm:pt modelId="{AD125BA4-7DAC-4FF0-B45D-7C04369FE9F0}" type="sibTrans" cxnId="{3B1F8B5C-A2B1-4EE1-88A7-118231795217}">
      <dgm:prSet/>
      <dgm:spPr/>
      <dgm:t>
        <a:bodyPr/>
        <a:lstStyle/>
        <a:p>
          <a:endParaRPr lang="en-US"/>
        </a:p>
      </dgm:t>
    </dgm:pt>
    <dgm:pt modelId="{CAA4E47B-31BA-4817-92C2-B9F9DB4B2070}" type="pres">
      <dgm:prSet presAssocID="{A5A894D2-E192-4D71-9ADC-FABE9D03E0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23898D-E50C-4EE0-9AD6-F42F4B06F601}" type="pres">
      <dgm:prSet presAssocID="{FBD07C68-D078-4A75-B619-F1ADE1A54979}" presName="linNode" presStyleCnt="0"/>
      <dgm:spPr/>
    </dgm:pt>
    <dgm:pt modelId="{B6693B9C-83B9-4DC8-AEDF-FF8387EB0CD2}" type="pres">
      <dgm:prSet presAssocID="{FBD07C68-D078-4A75-B619-F1ADE1A54979}" presName="parentShp" presStyleLbl="node1" presStyleIdx="0" presStyleCnt="6" custScaleX="2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1C866-3D9F-4A97-A701-355BEF3164B6}" type="pres">
      <dgm:prSet presAssocID="{FBD07C68-D078-4A75-B619-F1ADE1A54979}" presName="childShp" presStyleLbl="bgAccFollowNode1" presStyleIdx="0" presStyleCnt="6" custScaleX="1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95CB3-E171-4CD2-809F-13C55E75D402}" type="pres">
      <dgm:prSet presAssocID="{F5321277-BA92-4F62-83A9-A7DF63AE4859}" presName="spacing" presStyleCnt="0"/>
      <dgm:spPr/>
    </dgm:pt>
    <dgm:pt modelId="{30701BA1-8495-4FFA-92DE-9AA795A26768}" type="pres">
      <dgm:prSet presAssocID="{A296B5C6-D982-4FA8-91CD-95924C1ACD5F}" presName="linNode" presStyleCnt="0"/>
      <dgm:spPr/>
    </dgm:pt>
    <dgm:pt modelId="{7A8F2516-A8BF-4AC8-A374-C2918D70B742}" type="pres">
      <dgm:prSet presAssocID="{A296B5C6-D982-4FA8-91CD-95924C1ACD5F}" presName="parentShp" presStyleLbl="node1" presStyleIdx="1" presStyleCnt="6" custScaleX="2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F02CD-2CD4-4822-8553-2F97A18EAF82}" type="pres">
      <dgm:prSet presAssocID="{A296B5C6-D982-4FA8-91CD-95924C1ACD5F}" presName="childShp" presStyleLbl="bgAccFollowNode1" presStyleIdx="1" presStyleCnt="6" custScaleX="1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B0B3B-023B-415B-B007-28AEC6F7E8BB}" type="pres">
      <dgm:prSet presAssocID="{86C86BB1-89C7-41BD-88A0-D6C1A38289C9}" presName="spacing" presStyleCnt="0"/>
      <dgm:spPr/>
    </dgm:pt>
    <dgm:pt modelId="{BF699F30-1142-49BD-9DDF-E7934A220510}" type="pres">
      <dgm:prSet presAssocID="{C6D3D537-1EF5-4F4C-BD67-3D55C5D9C611}" presName="linNode" presStyleCnt="0"/>
      <dgm:spPr/>
    </dgm:pt>
    <dgm:pt modelId="{A1231A6A-ECF6-4FD7-A3E2-5571970B1C51}" type="pres">
      <dgm:prSet presAssocID="{C6D3D537-1EF5-4F4C-BD67-3D55C5D9C611}" presName="parentShp" presStyleLbl="node1" presStyleIdx="2" presStyleCnt="6" custScaleX="30180" custScaleY="12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B2815-A93B-4403-8FA4-E631F76C0368}" type="pres">
      <dgm:prSet presAssocID="{C6D3D537-1EF5-4F4C-BD67-3D55C5D9C611}" presName="childShp" presStyleLbl="bgAccFollowNode1" presStyleIdx="2" presStyleCnt="6" custScaleX="185507" custScaleY="145562" custLinFactNeighborX="3537" custLinFactNeighborY="-1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B9A4B-AD60-47D6-A39D-3BB19EE6CC55}" type="pres">
      <dgm:prSet presAssocID="{5DAA7FEE-394D-42F6-8C76-AB423944F88B}" presName="spacing" presStyleCnt="0"/>
      <dgm:spPr/>
    </dgm:pt>
    <dgm:pt modelId="{FF2A0282-53E5-4135-A899-4430AAC94A0C}" type="pres">
      <dgm:prSet presAssocID="{3966D53F-0271-45E4-89D0-12C2A9EFE849}" presName="linNode" presStyleCnt="0"/>
      <dgm:spPr/>
    </dgm:pt>
    <dgm:pt modelId="{64F14FB2-6231-4865-9BC6-598B23B8AD81}" type="pres">
      <dgm:prSet presAssocID="{3966D53F-0271-45E4-89D0-12C2A9EFE849}" presName="parentShp" presStyleLbl="node1" presStyleIdx="3" presStyleCnt="6" custScaleX="2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F1620-B94F-4DD1-86EE-3D819036615B}" type="pres">
      <dgm:prSet presAssocID="{3966D53F-0271-45E4-89D0-12C2A9EFE849}" presName="childShp" presStyleLbl="bgAccFollowNode1" presStyleIdx="3" presStyleCnt="6" custScaleX="1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43A02-B5C6-4354-97EC-AAB3749E8BDB}" type="pres">
      <dgm:prSet presAssocID="{98B6E785-961C-43BC-9D7C-8F39D00DCF9A}" presName="spacing" presStyleCnt="0"/>
      <dgm:spPr/>
    </dgm:pt>
    <dgm:pt modelId="{BC0E5612-D106-470C-8557-8FE92D7591AE}" type="pres">
      <dgm:prSet presAssocID="{636586D8-EB13-4286-8162-418B365561F9}" presName="linNode" presStyleCnt="0"/>
      <dgm:spPr/>
    </dgm:pt>
    <dgm:pt modelId="{4F776E1E-C753-4CEC-95B3-3C5F8DC49693}" type="pres">
      <dgm:prSet presAssocID="{636586D8-EB13-4286-8162-418B365561F9}" presName="parentShp" presStyleLbl="node1" presStyleIdx="4" presStyleCnt="6" custScaleX="2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82C1F-8F46-4A38-BEF7-301FBAC2C74A}" type="pres">
      <dgm:prSet presAssocID="{636586D8-EB13-4286-8162-418B365561F9}" presName="childShp" presStyleLbl="bgAccFollowNode1" presStyleIdx="4" presStyleCnt="6" custScaleX="1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A0EA-A370-44B6-ADAC-AC2CF43F8163}" type="pres">
      <dgm:prSet presAssocID="{17806D52-0EC8-4894-B5F7-B21C6DEF2FB9}" presName="spacing" presStyleCnt="0"/>
      <dgm:spPr/>
    </dgm:pt>
    <dgm:pt modelId="{532C86A3-60EB-44B4-83D6-EF8B9B328B40}" type="pres">
      <dgm:prSet presAssocID="{A2B3F40A-516D-4327-93BE-F65DC5157BB0}" presName="linNode" presStyleCnt="0"/>
      <dgm:spPr/>
    </dgm:pt>
    <dgm:pt modelId="{21F63122-0C08-4110-9D7A-45B0026B25ED}" type="pres">
      <dgm:prSet presAssocID="{A2B3F40A-516D-4327-93BE-F65DC5157BB0}" presName="parentShp" presStyleLbl="node1" presStyleIdx="5" presStyleCnt="6" custScaleX="2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CB331-0DB2-499A-9037-5489E7B8B598}" type="pres">
      <dgm:prSet presAssocID="{A2B3F40A-516D-4327-93BE-F65DC5157BB0}" presName="childShp" presStyleLbl="bgAccFollowNode1" presStyleIdx="5" presStyleCnt="6" custScaleX="1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D8497-AA77-4983-A243-F5D7ADDD66ED}" type="presOf" srcId="{A5A894D2-E192-4D71-9ADC-FABE9D03E06A}" destId="{CAA4E47B-31BA-4817-92C2-B9F9DB4B2070}" srcOrd="0" destOrd="0" presId="urn:microsoft.com/office/officeart/2005/8/layout/vList6"/>
    <dgm:cxn modelId="{A4808253-3C8C-41DB-9EAD-0489BC040EF8}" type="presOf" srcId="{C11529E4-6841-44B5-8EE3-8698AFE050E8}" destId="{965CB331-0DB2-499A-9037-5489E7B8B598}" srcOrd="0" destOrd="0" presId="urn:microsoft.com/office/officeart/2005/8/layout/vList6"/>
    <dgm:cxn modelId="{C593BB6D-0D67-4B0E-B5EA-063AACD325C5}" srcId="{A5A894D2-E192-4D71-9ADC-FABE9D03E06A}" destId="{636586D8-EB13-4286-8162-418B365561F9}" srcOrd="4" destOrd="0" parTransId="{B095AF64-CA10-411E-B078-F6A74D6B9DF4}" sibTransId="{17806D52-0EC8-4894-B5F7-B21C6DEF2FB9}"/>
    <dgm:cxn modelId="{1B86797A-06C6-4C05-9246-B09A132EF28E}" type="presOf" srcId="{85C02F12-1548-4486-9480-D504ED73F6DD}" destId="{498B2815-A93B-4403-8FA4-E631F76C0368}" srcOrd="0" destOrd="0" presId="urn:microsoft.com/office/officeart/2005/8/layout/vList6"/>
    <dgm:cxn modelId="{0C41585B-13F8-46AD-9CAC-DC26D8BD9B93}" srcId="{A5A894D2-E192-4D71-9ADC-FABE9D03E06A}" destId="{A2B3F40A-516D-4327-93BE-F65DC5157BB0}" srcOrd="5" destOrd="0" parTransId="{D08D8D33-EB4A-4B10-A101-3877BE725FA3}" sibTransId="{03683705-1C77-46E4-8DA4-920FE2A8F935}"/>
    <dgm:cxn modelId="{C477EE4E-3F0C-4DF7-B437-A2F18E01344A}" srcId="{3966D53F-0271-45E4-89D0-12C2A9EFE849}" destId="{5FE3263E-9E42-4975-A2C4-D5C28B89485E}" srcOrd="0" destOrd="0" parTransId="{1B66553C-D1FC-4417-9CF8-6F27F68B9070}" sibTransId="{E524C984-5DB3-4C1E-A0AA-DE99986FF0B0}"/>
    <dgm:cxn modelId="{2D97A899-F25E-41F0-BF80-6F98CE33F687}" srcId="{A5A894D2-E192-4D71-9ADC-FABE9D03E06A}" destId="{FBD07C68-D078-4A75-B619-F1ADE1A54979}" srcOrd="0" destOrd="0" parTransId="{2AE4F455-BF42-46D6-9079-47B9C2FD6BEF}" sibTransId="{F5321277-BA92-4F62-83A9-A7DF63AE4859}"/>
    <dgm:cxn modelId="{E8B3AA36-2218-4EBC-BCC8-D4F2E003D423}" srcId="{A5A894D2-E192-4D71-9ADC-FABE9D03E06A}" destId="{3966D53F-0271-45E4-89D0-12C2A9EFE849}" srcOrd="3" destOrd="0" parTransId="{DDA757B9-CD67-47AC-A200-5728C6F436B6}" sibTransId="{98B6E785-961C-43BC-9D7C-8F39D00DCF9A}"/>
    <dgm:cxn modelId="{736D394F-FD61-47FA-9ABB-76601EAD795C}" type="presOf" srcId="{C6D3D537-1EF5-4F4C-BD67-3D55C5D9C611}" destId="{A1231A6A-ECF6-4FD7-A3E2-5571970B1C51}" srcOrd="0" destOrd="0" presId="urn:microsoft.com/office/officeart/2005/8/layout/vList6"/>
    <dgm:cxn modelId="{FD206677-3667-4257-A5FC-B7D817A02FE5}" srcId="{A296B5C6-D982-4FA8-91CD-95924C1ACD5F}" destId="{96EA2CC1-D561-4D41-90E7-32FDF16B4FA0}" srcOrd="0" destOrd="0" parTransId="{EA4A10D1-9E34-4B41-B37C-0E9CEC287914}" sibTransId="{99E1FB6A-0D5F-4825-9DC4-18365BFAD72B}"/>
    <dgm:cxn modelId="{9D0D56AC-289D-4C61-9A17-21B0A81121A6}" type="presOf" srcId="{A2B3F40A-516D-4327-93BE-F65DC5157BB0}" destId="{21F63122-0C08-4110-9D7A-45B0026B25ED}" srcOrd="0" destOrd="0" presId="urn:microsoft.com/office/officeart/2005/8/layout/vList6"/>
    <dgm:cxn modelId="{9CDB274C-BA4F-423D-A9E2-9F57595A25CF}" type="presOf" srcId="{49BBB822-609E-4269-9876-22F60718F964}" destId="{0A51C866-3D9F-4A97-A701-355BEF3164B6}" srcOrd="0" destOrd="0" presId="urn:microsoft.com/office/officeart/2005/8/layout/vList6"/>
    <dgm:cxn modelId="{099ED71F-7B6B-4727-9B39-2C9FDE1CBA69}" type="presOf" srcId="{A296B5C6-D982-4FA8-91CD-95924C1ACD5F}" destId="{7A8F2516-A8BF-4AC8-A374-C2918D70B742}" srcOrd="0" destOrd="0" presId="urn:microsoft.com/office/officeart/2005/8/layout/vList6"/>
    <dgm:cxn modelId="{11E4293E-F19A-4B58-8FF2-B8E34D1E5F22}" type="presOf" srcId="{96EA2CC1-D561-4D41-90E7-32FDF16B4FA0}" destId="{BCEF02CD-2CD4-4822-8553-2F97A18EAF82}" srcOrd="0" destOrd="0" presId="urn:microsoft.com/office/officeart/2005/8/layout/vList6"/>
    <dgm:cxn modelId="{B5C5D736-21F7-4FF7-8272-FA161FD70379}" type="presOf" srcId="{636586D8-EB13-4286-8162-418B365561F9}" destId="{4F776E1E-C753-4CEC-95B3-3C5F8DC49693}" srcOrd="0" destOrd="0" presId="urn:microsoft.com/office/officeart/2005/8/layout/vList6"/>
    <dgm:cxn modelId="{35562C1F-6BD8-4F74-91D6-03068242EBA7}" srcId="{FBD07C68-D078-4A75-B619-F1ADE1A54979}" destId="{49BBB822-609E-4269-9876-22F60718F964}" srcOrd="0" destOrd="0" parTransId="{CDA088CF-55E3-4F0D-96C3-24ECE124485A}" sibTransId="{B21D8103-8FF4-47D0-BAEB-3B07E3440FE2}"/>
    <dgm:cxn modelId="{F5940576-7F44-4ED7-9E2D-C52824A8EDDE}" type="presOf" srcId="{5FE3263E-9E42-4975-A2C4-D5C28B89485E}" destId="{AEEF1620-B94F-4DD1-86EE-3D819036615B}" srcOrd="0" destOrd="0" presId="urn:microsoft.com/office/officeart/2005/8/layout/vList6"/>
    <dgm:cxn modelId="{2B963CBD-83B0-4A5C-8DDD-B595FB0AC8E4}" srcId="{A5A894D2-E192-4D71-9ADC-FABE9D03E06A}" destId="{A296B5C6-D982-4FA8-91CD-95924C1ACD5F}" srcOrd="1" destOrd="0" parTransId="{E4722619-6CC9-408D-BC9B-46E7A0B70469}" sibTransId="{86C86BB1-89C7-41BD-88A0-D6C1A38289C9}"/>
    <dgm:cxn modelId="{175057FF-5F8B-446D-ABA8-8AA6605F97EF}" type="presOf" srcId="{FBD07C68-D078-4A75-B619-F1ADE1A54979}" destId="{B6693B9C-83B9-4DC8-AEDF-FF8387EB0CD2}" srcOrd="0" destOrd="0" presId="urn:microsoft.com/office/officeart/2005/8/layout/vList6"/>
    <dgm:cxn modelId="{05BABEE4-C48A-4369-9901-BADD81ED462C}" type="presOf" srcId="{018A3E66-F83D-49BC-9879-AE82DB9477E8}" destId="{AB982C1F-8F46-4A38-BEF7-301FBAC2C74A}" srcOrd="0" destOrd="0" presId="urn:microsoft.com/office/officeart/2005/8/layout/vList6"/>
    <dgm:cxn modelId="{3B1F8B5C-A2B1-4EE1-88A7-118231795217}" srcId="{A2B3F40A-516D-4327-93BE-F65DC5157BB0}" destId="{C11529E4-6841-44B5-8EE3-8698AFE050E8}" srcOrd="0" destOrd="0" parTransId="{DD0E3369-9DFC-44FA-830B-64B1B10EBEBE}" sibTransId="{AD125BA4-7DAC-4FF0-B45D-7C04369FE9F0}"/>
    <dgm:cxn modelId="{376D2894-CBE2-47C4-B7F3-99818C7E885A}" type="presOf" srcId="{3966D53F-0271-45E4-89D0-12C2A9EFE849}" destId="{64F14FB2-6231-4865-9BC6-598B23B8AD81}" srcOrd="0" destOrd="0" presId="urn:microsoft.com/office/officeart/2005/8/layout/vList6"/>
    <dgm:cxn modelId="{49AE33C3-D8F6-4CE2-9B78-E9AA0EF7B8D9}" srcId="{A5A894D2-E192-4D71-9ADC-FABE9D03E06A}" destId="{C6D3D537-1EF5-4F4C-BD67-3D55C5D9C611}" srcOrd="2" destOrd="0" parTransId="{69E9B552-4152-441E-843A-A46D203EADE9}" sibTransId="{5DAA7FEE-394D-42F6-8C76-AB423944F88B}"/>
    <dgm:cxn modelId="{EC03071D-E1BC-4A26-8A7E-ADDEA93D74B9}" srcId="{636586D8-EB13-4286-8162-418B365561F9}" destId="{018A3E66-F83D-49BC-9879-AE82DB9477E8}" srcOrd="0" destOrd="0" parTransId="{3A1A89E5-9D19-4CBA-91A2-EB9336E74C6D}" sibTransId="{7873E6DB-CA2F-4CCF-8B95-14E19F530830}"/>
    <dgm:cxn modelId="{357B2D76-CB58-455C-B44B-0C8F5E60F944}" srcId="{C6D3D537-1EF5-4F4C-BD67-3D55C5D9C611}" destId="{85C02F12-1548-4486-9480-D504ED73F6DD}" srcOrd="0" destOrd="0" parTransId="{9E9B00AA-A950-4E3D-BD28-18D3F576109F}" sibTransId="{D092F21B-909C-4A6E-BE37-2B4CE96CC27B}"/>
    <dgm:cxn modelId="{4869E4AC-AE63-4740-BB35-5CF47498F308}" type="presParOf" srcId="{CAA4E47B-31BA-4817-92C2-B9F9DB4B2070}" destId="{7323898D-E50C-4EE0-9AD6-F42F4B06F601}" srcOrd="0" destOrd="0" presId="urn:microsoft.com/office/officeart/2005/8/layout/vList6"/>
    <dgm:cxn modelId="{155ED412-2A7E-46D2-A7DA-A330DC35F163}" type="presParOf" srcId="{7323898D-E50C-4EE0-9AD6-F42F4B06F601}" destId="{B6693B9C-83B9-4DC8-AEDF-FF8387EB0CD2}" srcOrd="0" destOrd="0" presId="urn:microsoft.com/office/officeart/2005/8/layout/vList6"/>
    <dgm:cxn modelId="{9AD3FB60-798E-4725-8A8E-577C25C54AAD}" type="presParOf" srcId="{7323898D-E50C-4EE0-9AD6-F42F4B06F601}" destId="{0A51C866-3D9F-4A97-A701-355BEF3164B6}" srcOrd="1" destOrd="0" presId="urn:microsoft.com/office/officeart/2005/8/layout/vList6"/>
    <dgm:cxn modelId="{E9D4B6C5-D5DD-40A6-987D-362AAE3BE861}" type="presParOf" srcId="{CAA4E47B-31BA-4817-92C2-B9F9DB4B2070}" destId="{92095CB3-E171-4CD2-809F-13C55E75D402}" srcOrd="1" destOrd="0" presId="urn:microsoft.com/office/officeart/2005/8/layout/vList6"/>
    <dgm:cxn modelId="{45573185-117A-477D-9499-144CC09D7BDB}" type="presParOf" srcId="{CAA4E47B-31BA-4817-92C2-B9F9DB4B2070}" destId="{30701BA1-8495-4FFA-92DE-9AA795A26768}" srcOrd="2" destOrd="0" presId="urn:microsoft.com/office/officeart/2005/8/layout/vList6"/>
    <dgm:cxn modelId="{0370E481-52AE-4AF9-A72A-A679BE9D8B25}" type="presParOf" srcId="{30701BA1-8495-4FFA-92DE-9AA795A26768}" destId="{7A8F2516-A8BF-4AC8-A374-C2918D70B742}" srcOrd="0" destOrd="0" presId="urn:microsoft.com/office/officeart/2005/8/layout/vList6"/>
    <dgm:cxn modelId="{894158DC-807F-4DEC-8723-10F30FE74F9E}" type="presParOf" srcId="{30701BA1-8495-4FFA-92DE-9AA795A26768}" destId="{BCEF02CD-2CD4-4822-8553-2F97A18EAF82}" srcOrd="1" destOrd="0" presId="urn:microsoft.com/office/officeart/2005/8/layout/vList6"/>
    <dgm:cxn modelId="{3B00E79C-4603-4BD8-B829-F06C6E49F68E}" type="presParOf" srcId="{CAA4E47B-31BA-4817-92C2-B9F9DB4B2070}" destId="{FFAB0B3B-023B-415B-B007-28AEC6F7E8BB}" srcOrd="3" destOrd="0" presId="urn:microsoft.com/office/officeart/2005/8/layout/vList6"/>
    <dgm:cxn modelId="{F90671E9-B3A7-4C1B-984A-EBAE3F878FF4}" type="presParOf" srcId="{CAA4E47B-31BA-4817-92C2-B9F9DB4B2070}" destId="{BF699F30-1142-49BD-9DDF-E7934A220510}" srcOrd="4" destOrd="0" presId="urn:microsoft.com/office/officeart/2005/8/layout/vList6"/>
    <dgm:cxn modelId="{9AA2472F-16EF-49E2-9291-E3AC7468A5E4}" type="presParOf" srcId="{BF699F30-1142-49BD-9DDF-E7934A220510}" destId="{A1231A6A-ECF6-4FD7-A3E2-5571970B1C51}" srcOrd="0" destOrd="0" presId="urn:microsoft.com/office/officeart/2005/8/layout/vList6"/>
    <dgm:cxn modelId="{13D72BC6-92F5-4B31-84A5-30AA126BC0D5}" type="presParOf" srcId="{BF699F30-1142-49BD-9DDF-E7934A220510}" destId="{498B2815-A93B-4403-8FA4-E631F76C0368}" srcOrd="1" destOrd="0" presId="urn:microsoft.com/office/officeart/2005/8/layout/vList6"/>
    <dgm:cxn modelId="{84BF624A-2EF5-4292-BFDA-37A33CDCD7A9}" type="presParOf" srcId="{CAA4E47B-31BA-4817-92C2-B9F9DB4B2070}" destId="{A7EB9A4B-AD60-47D6-A39D-3BB19EE6CC55}" srcOrd="5" destOrd="0" presId="urn:microsoft.com/office/officeart/2005/8/layout/vList6"/>
    <dgm:cxn modelId="{A6283595-C169-41DC-B5F3-F3FAF835CAF1}" type="presParOf" srcId="{CAA4E47B-31BA-4817-92C2-B9F9DB4B2070}" destId="{FF2A0282-53E5-4135-A899-4430AAC94A0C}" srcOrd="6" destOrd="0" presId="urn:microsoft.com/office/officeart/2005/8/layout/vList6"/>
    <dgm:cxn modelId="{45C775C7-43CF-4511-A9AF-E9DC8823738D}" type="presParOf" srcId="{FF2A0282-53E5-4135-A899-4430AAC94A0C}" destId="{64F14FB2-6231-4865-9BC6-598B23B8AD81}" srcOrd="0" destOrd="0" presId="urn:microsoft.com/office/officeart/2005/8/layout/vList6"/>
    <dgm:cxn modelId="{4BC3D9B8-7536-45A7-9658-779CF2D22A0D}" type="presParOf" srcId="{FF2A0282-53E5-4135-A899-4430AAC94A0C}" destId="{AEEF1620-B94F-4DD1-86EE-3D819036615B}" srcOrd="1" destOrd="0" presId="urn:microsoft.com/office/officeart/2005/8/layout/vList6"/>
    <dgm:cxn modelId="{EA036235-BC40-4F03-808E-9D996D827383}" type="presParOf" srcId="{CAA4E47B-31BA-4817-92C2-B9F9DB4B2070}" destId="{46743A02-B5C6-4354-97EC-AAB3749E8BDB}" srcOrd="7" destOrd="0" presId="urn:microsoft.com/office/officeart/2005/8/layout/vList6"/>
    <dgm:cxn modelId="{19D70421-BACD-44AF-91BC-3343AD12629C}" type="presParOf" srcId="{CAA4E47B-31BA-4817-92C2-B9F9DB4B2070}" destId="{BC0E5612-D106-470C-8557-8FE92D7591AE}" srcOrd="8" destOrd="0" presId="urn:microsoft.com/office/officeart/2005/8/layout/vList6"/>
    <dgm:cxn modelId="{B296BF83-7661-4552-AC2A-41981D1F264A}" type="presParOf" srcId="{BC0E5612-D106-470C-8557-8FE92D7591AE}" destId="{4F776E1E-C753-4CEC-95B3-3C5F8DC49693}" srcOrd="0" destOrd="0" presId="urn:microsoft.com/office/officeart/2005/8/layout/vList6"/>
    <dgm:cxn modelId="{C77D2EA2-116F-475F-9D88-B839F7595F73}" type="presParOf" srcId="{BC0E5612-D106-470C-8557-8FE92D7591AE}" destId="{AB982C1F-8F46-4A38-BEF7-301FBAC2C74A}" srcOrd="1" destOrd="0" presId="urn:microsoft.com/office/officeart/2005/8/layout/vList6"/>
    <dgm:cxn modelId="{DC5BC2F3-60BB-4419-B5A3-6282C8FEACF8}" type="presParOf" srcId="{CAA4E47B-31BA-4817-92C2-B9F9DB4B2070}" destId="{3F0BA0EA-A370-44B6-ADAC-AC2CF43F8163}" srcOrd="9" destOrd="0" presId="urn:microsoft.com/office/officeart/2005/8/layout/vList6"/>
    <dgm:cxn modelId="{3F61588C-DB0E-405B-B723-26B683A40915}" type="presParOf" srcId="{CAA4E47B-31BA-4817-92C2-B9F9DB4B2070}" destId="{532C86A3-60EB-44B4-83D6-EF8B9B328B40}" srcOrd="10" destOrd="0" presId="urn:microsoft.com/office/officeart/2005/8/layout/vList6"/>
    <dgm:cxn modelId="{A8ACC320-7BEA-4960-977D-D9816401A53A}" type="presParOf" srcId="{532C86A3-60EB-44B4-83D6-EF8B9B328B40}" destId="{21F63122-0C08-4110-9D7A-45B0026B25ED}" srcOrd="0" destOrd="0" presId="urn:microsoft.com/office/officeart/2005/8/layout/vList6"/>
    <dgm:cxn modelId="{62CD19E5-7B28-4BDD-A465-DA37FEF76131}" type="presParOf" srcId="{532C86A3-60EB-44B4-83D6-EF8B9B328B40}" destId="{965CB331-0DB2-499A-9037-5489E7B8B5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3F6F8-1228-495A-9879-465566AEC773}" type="doc">
      <dgm:prSet loTypeId="urn:microsoft.com/office/officeart/2005/8/layout/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2A596A-0FD9-410B-966A-27766F9E22D2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</dgm:spPr>
      <dgm:t>
        <a:bodyPr/>
        <a:lstStyle/>
        <a:p>
          <a:endParaRPr lang="en-US" sz="18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PENGISIAN DAN VERIFIKASI </a:t>
          </a:r>
        </a:p>
        <a:p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Pangkalan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Data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Sekolah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Siswa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(PDSS)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melalui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laman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http://pdss.snmptn.ac.id</a:t>
          </a:r>
          <a:endParaRPr lang="en-US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B9B5E0D-0D81-49CB-BA98-A082B19D9289}" type="parTrans" cxnId="{7D668BD5-D73B-4066-9716-615AD80725C4}">
      <dgm:prSet/>
      <dgm:spPr/>
      <dgm:t>
        <a:bodyPr/>
        <a:lstStyle/>
        <a:p>
          <a:endParaRPr lang="en-US"/>
        </a:p>
      </dgm:t>
    </dgm:pt>
    <dgm:pt modelId="{33C933F1-134D-452D-8875-17B8D62D106B}" type="sibTrans" cxnId="{7D668BD5-D73B-4066-9716-615AD80725C4}">
      <dgm:prSet/>
      <dgm:spPr>
        <a:solidFill>
          <a:srgbClr val="FF0000"/>
        </a:solidFill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7DE9C4CE-3D21-4D83-B1C8-7E4C7515604B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</dgm:spPr>
      <dgm:t>
        <a:bodyPr/>
        <a:lstStyle/>
        <a:p>
          <a:endParaRPr lang="en-US" sz="20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PEMERINGKATAN </a:t>
          </a:r>
        </a:p>
        <a:p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oleh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LTMPT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melalui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sistem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en-US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0BF059A-D16F-4052-A34E-B17459D17377}" type="parTrans" cxnId="{CAF386B7-8DCB-4AF2-95D5-9FDBA5BE1E9E}">
      <dgm:prSet/>
      <dgm:spPr/>
      <dgm:t>
        <a:bodyPr/>
        <a:lstStyle/>
        <a:p>
          <a:endParaRPr lang="en-US"/>
        </a:p>
      </dgm:t>
    </dgm:pt>
    <dgm:pt modelId="{3C8EC18F-202A-4405-A7FE-DFEFED64B1EB}" type="sibTrans" cxnId="{CAF386B7-8DCB-4AF2-95D5-9FDBA5BE1E9E}">
      <dgm:prSet/>
      <dgm:spPr>
        <a:solidFill>
          <a:srgbClr val="FF0000"/>
        </a:solidFill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0EA93857-3A87-4BD4-BD85-3EA750643F17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PENDAFTARAN SNMPTN</a:t>
          </a:r>
        </a:p>
        <a:p>
          <a:r>
            <a:rPr lang="en-US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bagi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memenuhi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syarat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masuk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dalam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pemeringkatan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melalui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http://web.snmptn.ac.id</a:t>
          </a:r>
          <a:endParaRPr lang="en-US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0795551-0FED-439E-B56E-770549466BCA}" type="parTrans" cxnId="{2785710A-D423-4BFB-ACCE-67EED9F88E19}">
      <dgm:prSet/>
      <dgm:spPr/>
      <dgm:t>
        <a:bodyPr/>
        <a:lstStyle/>
        <a:p>
          <a:endParaRPr lang="en-US"/>
        </a:p>
      </dgm:t>
    </dgm:pt>
    <dgm:pt modelId="{B5C7B991-89F6-426A-B052-8CEA92D4D14E}" type="sibTrans" cxnId="{2785710A-D423-4BFB-ACCE-67EED9F88E19}">
      <dgm:prSet/>
      <dgm:spPr>
        <a:solidFill>
          <a:srgbClr val="FF0000"/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0F7BF4F-CFFF-4BB7-AB86-6EEE027FA8FA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Bagi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peserta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yang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memilih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Program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Studi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Bidang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Seni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Olahraga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wajib</a:t>
          </a:r>
          <a:r>
            <a:rPr lang="en-US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mengunggah</a:t>
          </a:r>
          <a:r>
            <a:rPr lang="en-US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 PORTOFOLIO.</a:t>
          </a:r>
          <a:endParaRPr lang="en-US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A8FF592-93C1-4C1C-A9E6-DFF04DF7E3CD}" type="parTrans" cxnId="{D46BDAFA-5FFD-42FF-9E79-20F0D37FFDD7}">
      <dgm:prSet/>
      <dgm:spPr/>
      <dgm:t>
        <a:bodyPr/>
        <a:lstStyle/>
        <a:p>
          <a:endParaRPr lang="en-US"/>
        </a:p>
      </dgm:t>
    </dgm:pt>
    <dgm:pt modelId="{8548B598-095A-4E6F-9066-9521E2A22372}" type="sibTrans" cxnId="{D46BDAFA-5FFD-42FF-9E79-20F0D37FFDD7}">
      <dgm:prSet/>
      <dgm:spPr>
        <a:solidFill>
          <a:srgbClr val="FF0000"/>
        </a:solidFill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D6765C92-EFF0-4E39-8392-A3DED8BAAE13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PILIHAN PTN DAN PROGRAM STUDI:</a:t>
          </a:r>
        </a:p>
        <a:p>
          <a:pPr marL="231775" indent="-231775" algn="l"/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a.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dapat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memilih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SEBANYAK-BANYAKNYA 2 (DUA) PTN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.    </a:t>
          </a:r>
        </a:p>
        <a:p>
          <a:pPr marL="231775" indent="-231775" algn="l"/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b.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dapat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memilih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SEBANYAK-BANYAKNYA  2 (DUA) PROGRAM STUDI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dalam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1 (</a:t>
          </a:r>
          <a:r>
            <a:rPr lang="en-US" sz="1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satu</a:t>
          </a:r>
          <a:r>
            <a:rPr lang="en-US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) PTN </a:t>
          </a:r>
          <a:r>
            <a:rPr lang="en-US" sz="1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atau</a:t>
          </a:r>
          <a:r>
            <a:rPr lang="en-US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 2 (</a:t>
          </a:r>
          <a:r>
            <a:rPr lang="en-US" sz="1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dua</a:t>
          </a:r>
          <a:r>
            <a:rPr lang="en-US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) PTN.</a:t>
          </a:r>
          <a:endParaRPr lang="en-US" sz="1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B80F87D-D5F4-486C-A4E3-496CC7286B92}" type="parTrans" cxnId="{55FD2A19-5784-41A9-A8F0-A2732B892CE3}">
      <dgm:prSet/>
      <dgm:spPr/>
      <dgm:t>
        <a:bodyPr/>
        <a:lstStyle/>
        <a:p>
          <a:endParaRPr lang="en-US"/>
        </a:p>
      </dgm:t>
    </dgm:pt>
    <dgm:pt modelId="{0D21B012-9CF5-4600-967E-1886F2CE643C}" type="sibTrans" cxnId="{55FD2A19-5784-41A9-A8F0-A2732B892CE3}">
      <dgm:prSet/>
      <dgm:spPr>
        <a:solidFill>
          <a:srgbClr val="FF0000"/>
        </a:solidFill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EB361F33-C39B-44F2-A1FB-6CD49F753FF9}">
      <dgm:prSet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nb-NO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PENGUMUMAN</a:t>
          </a:r>
          <a:r>
            <a:rPr lang="nb-NO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 bersama kelulusan hasil SNMPTN.</a:t>
          </a:r>
          <a:endParaRPr lang="en-US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BE57860-FDAA-4E55-A194-4AFB714D93D6}" type="parTrans" cxnId="{04268415-6764-4B57-AED2-5AD75E8BAEF7}">
      <dgm:prSet/>
      <dgm:spPr/>
      <dgm:t>
        <a:bodyPr/>
        <a:lstStyle/>
        <a:p>
          <a:endParaRPr lang="en-US"/>
        </a:p>
      </dgm:t>
    </dgm:pt>
    <dgm:pt modelId="{1BB1D048-784C-4C5A-9FEB-E0C5ADCBCFD1}" type="sibTrans" cxnId="{04268415-6764-4B57-AED2-5AD75E8BAEF7}">
      <dgm:prSet/>
      <dgm:spPr/>
      <dgm:t>
        <a:bodyPr/>
        <a:lstStyle/>
        <a:p>
          <a:endParaRPr lang="en-US"/>
        </a:p>
      </dgm:t>
    </dgm:pt>
    <dgm:pt modelId="{95260A3B-BD77-45E0-861E-C39B8329119E}" type="pres">
      <dgm:prSet presAssocID="{3B93F6F8-1228-495A-9879-465566AEC7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349EB-96CA-48FA-9D6F-E2C40822244C}" type="pres">
      <dgm:prSet presAssocID="{172A596A-0FD9-410B-966A-27766F9E22D2}" presName="node" presStyleLbl="node1" presStyleIdx="0" presStyleCnt="6" custScaleX="124481" custLinFactNeighborX="-32" custLinFactNeighborY="-1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253DC-9470-4451-83C7-C45AC1E75C64}" type="pres">
      <dgm:prSet presAssocID="{33C933F1-134D-452D-8875-17B8D62D106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7CE165-1A36-45E4-9F5A-70B754F55505}" type="pres">
      <dgm:prSet presAssocID="{33C933F1-134D-452D-8875-17B8D62D106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BAFB020-52A9-4AB8-AD15-64A3575A9573}" type="pres">
      <dgm:prSet presAssocID="{7DE9C4CE-3D21-4D83-B1C8-7E4C7515604B}" presName="node" presStyleLbl="node1" presStyleIdx="1" presStyleCnt="6" custLinFactNeighborY="-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D3E6A-4AB2-4E96-866F-1D7867AE1B16}" type="pres">
      <dgm:prSet presAssocID="{3C8EC18F-202A-4405-A7FE-DFEFED64B1E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1110468-AA38-49C7-8FFF-50E651A2381C}" type="pres">
      <dgm:prSet presAssocID="{3C8EC18F-202A-4405-A7FE-DFEFED64B1E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44606E0-9F34-4D50-ABD6-40F2730E0363}" type="pres">
      <dgm:prSet presAssocID="{0EA93857-3A87-4BD4-BD85-3EA750643F17}" presName="node" presStyleLbl="node1" presStyleIdx="2" presStyleCnt="6" custScaleX="122122" custScaleY="98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E0F52-EB5B-4531-9911-B19B6B32F6C3}" type="pres">
      <dgm:prSet presAssocID="{B5C7B991-89F6-426A-B052-8CEA92D4D14E}" presName="sibTrans" presStyleLbl="sibTrans2D1" presStyleIdx="2" presStyleCnt="5" custAng="18595033" custScaleX="76519" custScaleY="80102" custLinFactX="100000" custLinFactNeighborX="131768" custLinFactNeighborY="-21338"/>
      <dgm:spPr/>
      <dgm:t>
        <a:bodyPr/>
        <a:lstStyle/>
        <a:p>
          <a:endParaRPr lang="en-US"/>
        </a:p>
      </dgm:t>
    </dgm:pt>
    <dgm:pt modelId="{60BD2695-62FC-4197-A589-25718BCB839E}" type="pres">
      <dgm:prSet presAssocID="{B5C7B991-89F6-426A-B052-8CEA92D4D14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A4C7A3A-6AA0-4713-A31C-1B221BAD21C5}" type="pres">
      <dgm:prSet presAssocID="{80F7BF4F-CFFF-4BB7-AB86-6EEE027FA8FA}" presName="node" presStyleLbl="node1" presStyleIdx="3" presStyleCnt="6" custScaleY="164960" custLinFactX="-75345" custLinFactNeighborX="-100000" custLinFactNeighborY="2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AD7B4-9411-4528-B1CB-FB092186A47E}" type="pres">
      <dgm:prSet presAssocID="{8548B598-095A-4E6F-9066-9521E2A22372}" presName="sibTrans" presStyleLbl="sibTrans2D1" presStyleIdx="3" presStyleCnt="5" custAng="10729616" custScaleX="158931" custLinFactNeighborX="-4335" custLinFactNeighborY="2758"/>
      <dgm:spPr/>
      <dgm:t>
        <a:bodyPr/>
        <a:lstStyle/>
        <a:p>
          <a:endParaRPr lang="en-US"/>
        </a:p>
      </dgm:t>
    </dgm:pt>
    <dgm:pt modelId="{BE530E62-F981-4DA4-85CF-38A0BD3C7CB5}" type="pres">
      <dgm:prSet presAssocID="{8548B598-095A-4E6F-9066-9521E2A2237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02304C7-8E5F-4D7D-900A-7E435DB4826D}" type="pres">
      <dgm:prSet presAssocID="{D6765C92-EFF0-4E39-8392-A3DED8BAAE13}" presName="node" presStyleLbl="node1" presStyleIdx="4" presStyleCnt="6" custScaleX="143469" custScaleY="171584" custLinFactX="39127" custLinFactNeighborX="100000" custLinFactNeighborY="21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70D92-963D-4C0D-9B23-0A2DEF247447}" type="pres">
      <dgm:prSet presAssocID="{0D21B012-9CF5-4600-967E-1886F2CE643C}" presName="sibTrans" presStyleLbl="sibTrans2D1" presStyleIdx="4" presStyleCnt="5" custAng="21526199" custScaleX="31051" custLinFactNeighborX="-75040" custLinFactNeighborY="-10320"/>
      <dgm:spPr/>
      <dgm:t>
        <a:bodyPr/>
        <a:lstStyle/>
        <a:p>
          <a:endParaRPr lang="en-US"/>
        </a:p>
      </dgm:t>
    </dgm:pt>
    <dgm:pt modelId="{401F4698-2226-463E-86FF-1D8D765CFF02}" type="pres">
      <dgm:prSet presAssocID="{0D21B012-9CF5-4600-967E-1886F2CE643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1BFE861-BF73-43F1-88DE-2982B10A1DE5}" type="pres">
      <dgm:prSet presAssocID="{EB361F33-C39B-44F2-A1FB-6CD49F753FF9}" presName="node" presStyleLbl="node1" presStyleIdx="5" presStyleCnt="6" custScaleY="161492" custLinFactNeighborX="4502" custLinFactNeighborY="25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386B7-8DCB-4AF2-95D5-9FDBA5BE1E9E}" srcId="{3B93F6F8-1228-495A-9879-465566AEC773}" destId="{7DE9C4CE-3D21-4D83-B1C8-7E4C7515604B}" srcOrd="1" destOrd="0" parTransId="{A0BF059A-D16F-4052-A34E-B17459D17377}" sibTransId="{3C8EC18F-202A-4405-A7FE-DFEFED64B1EB}"/>
    <dgm:cxn modelId="{2785710A-D423-4BFB-ACCE-67EED9F88E19}" srcId="{3B93F6F8-1228-495A-9879-465566AEC773}" destId="{0EA93857-3A87-4BD4-BD85-3EA750643F17}" srcOrd="2" destOrd="0" parTransId="{10795551-0FED-439E-B56E-770549466BCA}" sibTransId="{B5C7B991-89F6-426A-B052-8CEA92D4D14E}"/>
    <dgm:cxn modelId="{AD322D4B-27F6-47F2-BA9B-E665A3D6A8BA}" type="presOf" srcId="{B5C7B991-89F6-426A-B052-8CEA92D4D14E}" destId="{EF2E0F52-EB5B-4531-9911-B19B6B32F6C3}" srcOrd="0" destOrd="0" presId="urn:microsoft.com/office/officeart/2005/8/layout/process5"/>
    <dgm:cxn modelId="{04268415-6764-4B57-AED2-5AD75E8BAEF7}" srcId="{3B93F6F8-1228-495A-9879-465566AEC773}" destId="{EB361F33-C39B-44F2-A1FB-6CD49F753FF9}" srcOrd="5" destOrd="0" parTransId="{1BE57860-FDAA-4E55-A194-4AFB714D93D6}" sibTransId="{1BB1D048-784C-4C5A-9FEB-E0C5ADCBCFD1}"/>
    <dgm:cxn modelId="{D46BDAFA-5FFD-42FF-9E79-20F0D37FFDD7}" srcId="{3B93F6F8-1228-495A-9879-465566AEC773}" destId="{80F7BF4F-CFFF-4BB7-AB86-6EEE027FA8FA}" srcOrd="3" destOrd="0" parTransId="{4A8FF592-93C1-4C1C-A9E6-DFF04DF7E3CD}" sibTransId="{8548B598-095A-4E6F-9066-9521E2A22372}"/>
    <dgm:cxn modelId="{0736C4F1-BE00-49C9-AA5B-472DAD905A13}" type="presOf" srcId="{3B93F6F8-1228-495A-9879-465566AEC773}" destId="{95260A3B-BD77-45E0-861E-C39B8329119E}" srcOrd="0" destOrd="0" presId="urn:microsoft.com/office/officeart/2005/8/layout/process5"/>
    <dgm:cxn modelId="{A6072DEE-BE26-4876-AFA1-0BE46F16A689}" type="presOf" srcId="{3C8EC18F-202A-4405-A7FE-DFEFED64B1EB}" destId="{B1110468-AA38-49C7-8FFF-50E651A2381C}" srcOrd="1" destOrd="0" presId="urn:microsoft.com/office/officeart/2005/8/layout/process5"/>
    <dgm:cxn modelId="{02847B84-3CFE-4DB2-B74C-382A1BE229A6}" type="presOf" srcId="{172A596A-0FD9-410B-966A-27766F9E22D2}" destId="{D91349EB-96CA-48FA-9D6F-E2C40822244C}" srcOrd="0" destOrd="0" presId="urn:microsoft.com/office/officeart/2005/8/layout/process5"/>
    <dgm:cxn modelId="{9C1FF7D3-3EC9-4FDC-B682-B349AF15E953}" type="presOf" srcId="{8548B598-095A-4E6F-9066-9521E2A22372}" destId="{BE530E62-F981-4DA4-85CF-38A0BD3C7CB5}" srcOrd="1" destOrd="0" presId="urn:microsoft.com/office/officeart/2005/8/layout/process5"/>
    <dgm:cxn modelId="{CE210CDD-2C96-4288-B287-D6E3A0BC56DA}" type="presOf" srcId="{D6765C92-EFF0-4E39-8392-A3DED8BAAE13}" destId="{802304C7-8E5F-4D7D-900A-7E435DB4826D}" srcOrd="0" destOrd="0" presId="urn:microsoft.com/office/officeart/2005/8/layout/process5"/>
    <dgm:cxn modelId="{621A815C-51F9-497C-A431-77E04B770BBA}" type="presOf" srcId="{3C8EC18F-202A-4405-A7FE-DFEFED64B1EB}" destId="{F2CD3E6A-4AB2-4E96-866F-1D7867AE1B16}" srcOrd="0" destOrd="0" presId="urn:microsoft.com/office/officeart/2005/8/layout/process5"/>
    <dgm:cxn modelId="{55FD2A19-5784-41A9-A8F0-A2732B892CE3}" srcId="{3B93F6F8-1228-495A-9879-465566AEC773}" destId="{D6765C92-EFF0-4E39-8392-A3DED8BAAE13}" srcOrd="4" destOrd="0" parTransId="{5B80F87D-D5F4-486C-A4E3-496CC7286B92}" sibTransId="{0D21B012-9CF5-4600-967E-1886F2CE643C}"/>
    <dgm:cxn modelId="{D4042ABC-FA16-4B18-8F1A-0E441623041F}" type="presOf" srcId="{0EA93857-3A87-4BD4-BD85-3EA750643F17}" destId="{744606E0-9F34-4D50-ABD6-40F2730E0363}" srcOrd="0" destOrd="0" presId="urn:microsoft.com/office/officeart/2005/8/layout/process5"/>
    <dgm:cxn modelId="{C2444F4D-A97E-41BB-9074-D16F140C35E3}" type="presOf" srcId="{0D21B012-9CF5-4600-967E-1886F2CE643C}" destId="{99570D92-963D-4C0D-9B23-0A2DEF247447}" srcOrd="0" destOrd="0" presId="urn:microsoft.com/office/officeart/2005/8/layout/process5"/>
    <dgm:cxn modelId="{A8B7ED9C-CF88-41A4-894F-EE8CCF379EDD}" type="presOf" srcId="{80F7BF4F-CFFF-4BB7-AB86-6EEE027FA8FA}" destId="{BA4C7A3A-6AA0-4713-A31C-1B221BAD21C5}" srcOrd="0" destOrd="0" presId="urn:microsoft.com/office/officeart/2005/8/layout/process5"/>
    <dgm:cxn modelId="{9AE47A9C-4D60-44CE-9D70-FC0AC02C6EBA}" type="presOf" srcId="{0D21B012-9CF5-4600-967E-1886F2CE643C}" destId="{401F4698-2226-463E-86FF-1D8D765CFF02}" srcOrd="1" destOrd="0" presId="urn:microsoft.com/office/officeart/2005/8/layout/process5"/>
    <dgm:cxn modelId="{67D15792-40C2-4C06-8C39-07F86868EA59}" type="presOf" srcId="{33C933F1-134D-452D-8875-17B8D62D106B}" destId="{D77CE165-1A36-45E4-9F5A-70B754F55505}" srcOrd="1" destOrd="0" presId="urn:microsoft.com/office/officeart/2005/8/layout/process5"/>
    <dgm:cxn modelId="{5533B632-1CC9-44CB-BF77-C3D4A2288063}" type="presOf" srcId="{7DE9C4CE-3D21-4D83-B1C8-7E4C7515604B}" destId="{8BAFB020-52A9-4AB8-AD15-64A3575A9573}" srcOrd="0" destOrd="0" presId="urn:microsoft.com/office/officeart/2005/8/layout/process5"/>
    <dgm:cxn modelId="{613F3231-5F33-49E8-9D6B-F632D94B4B48}" type="presOf" srcId="{8548B598-095A-4E6F-9066-9521E2A22372}" destId="{AEDAD7B4-9411-4528-B1CB-FB092186A47E}" srcOrd="0" destOrd="0" presId="urn:microsoft.com/office/officeart/2005/8/layout/process5"/>
    <dgm:cxn modelId="{7D668BD5-D73B-4066-9716-615AD80725C4}" srcId="{3B93F6F8-1228-495A-9879-465566AEC773}" destId="{172A596A-0FD9-410B-966A-27766F9E22D2}" srcOrd="0" destOrd="0" parTransId="{DB9B5E0D-0D81-49CB-BA98-A082B19D9289}" sibTransId="{33C933F1-134D-452D-8875-17B8D62D106B}"/>
    <dgm:cxn modelId="{4F792074-36EF-4A9B-BCFF-A7E15C6F9C4F}" type="presOf" srcId="{EB361F33-C39B-44F2-A1FB-6CD49F753FF9}" destId="{21BFE861-BF73-43F1-88DE-2982B10A1DE5}" srcOrd="0" destOrd="0" presId="urn:microsoft.com/office/officeart/2005/8/layout/process5"/>
    <dgm:cxn modelId="{A31F8972-E5A2-4119-BA1A-D926B47FF074}" type="presOf" srcId="{B5C7B991-89F6-426A-B052-8CEA92D4D14E}" destId="{60BD2695-62FC-4197-A589-25718BCB839E}" srcOrd="1" destOrd="0" presId="urn:microsoft.com/office/officeart/2005/8/layout/process5"/>
    <dgm:cxn modelId="{C6598CAB-7EA4-4AE6-9A5A-ACF44CE7DA53}" type="presOf" srcId="{33C933F1-134D-452D-8875-17B8D62D106B}" destId="{167253DC-9470-4451-83C7-C45AC1E75C64}" srcOrd="0" destOrd="0" presId="urn:microsoft.com/office/officeart/2005/8/layout/process5"/>
    <dgm:cxn modelId="{763D11A6-EEC1-4B09-BAD0-5626246BCB92}" type="presParOf" srcId="{95260A3B-BD77-45E0-861E-C39B8329119E}" destId="{D91349EB-96CA-48FA-9D6F-E2C40822244C}" srcOrd="0" destOrd="0" presId="urn:microsoft.com/office/officeart/2005/8/layout/process5"/>
    <dgm:cxn modelId="{8662703C-A98D-4D46-9F8B-A27E9DDED603}" type="presParOf" srcId="{95260A3B-BD77-45E0-861E-C39B8329119E}" destId="{167253DC-9470-4451-83C7-C45AC1E75C64}" srcOrd="1" destOrd="0" presId="urn:microsoft.com/office/officeart/2005/8/layout/process5"/>
    <dgm:cxn modelId="{4CD4DA56-31BA-48FF-85E7-6B9ECB5707ED}" type="presParOf" srcId="{167253DC-9470-4451-83C7-C45AC1E75C64}" destId="{D77CE165-1A36-45E4-9F5A-70B754F55505}" srcOrd="0" destOrd="0" presId="urn:microsoft.com/office/officeart/2005/8/layout/process5"/>
    <dgm:cxn modelId="{5A716C75-1F6B-4CE7-847C-A4A95CC71241}" type="presParOf" srcId="{95260A3B-BD77-45E0-861E-C39B8329119E}" destId="{8BAFB020-52A9-4AB8-AD15-64A3575A9573}" srcOrd="2" destOrd="0" presId="urn:microsoft.com/office/officeart/2005/8/layout/process5"/>
    <dgm:cxn modelId="{B9D94DC6-25D2-4C99-9E8D-22BC988DC3E9}" type="presParOf" srcId="{95260A3B-BD77-45E0-861E-C39B8329119E}" destId="{F2CD3E6A-4AB2-4E96-866F-1D7867AE1B16}" srcOrd="3" destOrd="0" presId="urn:microsoft.com/office/officeart/2005/8/layout/process5"/>
    <dgm:cxn modelId="{2A9FA335-A2AD-4921-9E78-02A141AF4732}" type="presParOf" srcId="{F2CD3E6A-4AB2-4E96-866F-1D7867AE1B16}" destId="{B1110468-AA38-49C7-8FFF-50E651A2381C}" srcOrd="0" destOrd="0" presId="urn:microsoft.com/office/officeart/2005/8/layout/process5"/>
    <dgm:cxn modelId="{32D82BAB-63AF-4BD1-976A-E38746D4B3E9}" type="presParOf" srcId="{95260A3B-BD77-45E0-861E-C39B8329119E}" destId="{744606E0-9F34-4D50-ABD6-40F2730E0363}" srcOrd="4" destOrd="0" presId="urn:microsoft.com/office/officeart/2005/8/layout/process5"/>
    <dgm:cxn modelId="{8EB29BFB-C444-40BF-AF51-A374A05EA51A}" type="presParOf" srcId="{95260A3B-BD77-45E0-861E-C39B8329119E}" destId="{EF2E0F52-EB5B-4531-9911-B19B6B32F6C3}" srcOrd="5" destOrd="0" presId="urn:microsoft.com/office/officeart/2005/8/layout/process5"/>
    <dgm:cxn modelId="{3931DD9A-011B-40FB-BCC7-70D21804D6EF}" type="presParOf" srcId="{EF2E0F52-EB5B-4531-9911-B19B6B32F6C3}" destId="{60BD2695-62FC-4197-A589-25718BCB839E}" srcOrd="0" destOrd="0" presId="urn:microsoft.com/office/officeart/2005/8/layout/process5"/>
    <dgm:cxn modelId="{CFDE07CE-0EAB-4055-BA6C-EA7D940577B0}" type="presParOf" srcId="{95260A3B-BD77-45E0-861E-C39B8329119E}" destId="{BA4C7A3A-6AA0-4713-A31C-1B221BAD21C5}" srcOrd="6" destOrd="0" presId="urn:microsoft.com/office/officeart/2005/8/layout/process5"/>
    <dgm:cxn modelId="{A5A6DEC4-7205-43B3-B8B7-904141F27EDA}" type="presParOf" srcId="{95260A3B-BD77-45E0-861E-C39B8329119E}" destId="{AEDAD7B4-9411-4528-B1CB-FB092186A47E}" srcOrd="7" destOrd="0" presId="urn:microsoft.com/office/officeart/2005/8/layout/process5"/>
    <dgm:cxn modelId="{B15CD8F3-84DA-4EF4-908B-84FC30A4F229}" type="presParOf" srcId="{AEDAD7B4-9411-4528-B1CB-FB092186A47E}" destId="{BE530E62-F981-4DA4-85CF-38A0BD3C7CB5}" srcOrd="0" destOrd="0" presId="urn:microsoft.com/office/officeart/2005/8/layout/process5"/>
    <dgm:cxn modelId="{690AED14-C1F6-4091-B81A-4C87FA294FAC}" type="presParOf" srcId="{95260A3B-BD77-45E0-861E-C39B8329119E}" destId="{802304C7-8E5F-4D7D-900A-7E435DB4826D}" srcOrd="8" destOrd="0" presId="urn:microsoft.com/office/officeart/2005/8/layout/process5"/>
    <dgm:cxn modelId="{D85DF680-AF34-44E0-A3B8-AD289F6C3F6E}" type="presParOf" srcId="{95260A3B-BD77-45E0-861E-C39B8329119E}" destId="{99570D92-963D-4C0D-9B23-0A2DEF247447}" srcOrd="9" destOrd="0" presId="urn:microsoft.com/office/officeart/2005/8/layout/process5"/>
    <dgm:cxn modelId="{DE3F6C46-2967-47C1-A91B-693178DEDDD1}" type="presParOf" srcId="{99570D92-963D-4C0D-9B23-0A2DEF247447}" destId="{401F4698-2226-463E-86FF-1D8D765CFF02}" srcOrd="0" destOrd="0" presId="urn:microsoft.com/office/officeart/2005/8/layout/process5"/>
    <dgm:cxn modelId="{EAC9E204-B0E8-4C1A-B699-79AFEFE6292B}" type="presParOf" srcId="{95260A3B-BD77-45E0-861E-C39B8329119E}" destId="{21BFE861-BF73-43F1-88DE-2982B10A1DE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D0096-6462-4A93-877C-C5A34DDC3B17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DBC07C7-F8B6-44B3-9C08-EBBDC8BFD731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melalui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laman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https://pendaftaran-utbk.sbmptn.ac.id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menggunakan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NISN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NPSN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untuk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mendapatkan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username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password</a:t>
          </a:r>
          <a:endParaRPr lang="en-US" sz="21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DB998E5-AFD6-4593-86F7-573E92B901EE}" type="parTrans" cxnId="{FFEC4BE8-2282-446F-88B8-7A97B877720D}">
      <dgm:prSet/>
      <dgm:spPr/>
      <dgm:t>
        <a:bodyPr/>
        <a:lstStyle/>
        <a:p>
          <a:endParaRPr lang="en-US"/>
        </a:p>
      </dgm:t>
    </dgm:pt>
    <dgm:pt modelId="{06CBDA8A-8C3F-46C4-B6F6-6CD678DE0CC1}" type="sibTrans" cxnId="{FFEC4BE8-2282-446F-88B8-7A97B877720D}">
      <dgm:prSet/>
      <dgm:spPr/>
      <dgm:t>
        <a:bodyPr/>
        <a:lstStyle/>
        <a:p>
          <a:endParaRPr lang="en-US"/>
        </a:p>
      </dgm:t>
    </dgm:pt>
    <dgm:pt modelId="{00366BBF-54CC-4AE2-91E1-E6902A44F5DB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Memilih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hari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tanggal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sesi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lokasi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Pusat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UTBK PTN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untuk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mendapatkan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slip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pembayaran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UTBK</a:t>
          </a:r>
        </a:p>
      </dgm:t>
    </dgm:pt>
    <dgm:pt modelId="{E43D3C52-D286-4041-964C-7F471300E5AE}" type="parTrans" cxnId="{95533F03-2A0B-4B1E-BF24-478B43AA917B}">
      <dgm:prSet/>
      <dgm:spPr/>
      <dgm:t>
        <a:bodyPr/>
        <a:lstStyle/>
        <a:p>
          <a:endParaRPr lang="en-US"/>
        </a:p>
      </dgm:t>
    </dgm:pt>
    <dgm:pt modelId="{34A673AF-AD8E-4EFF-BD83-1978C4BB2C93}" type="sibTrans" cxnId="{95533F03-2A0B-4B1E-BF24-478B43AA917B}">
      <dgm:prSet/>
      <dgm:spPr/>
      <dgm:t>
        <a:bodyPr/>
        <a:lstStyle/>
        <a:p>
          <a:endParaRPr lang="en-US"/>
        </a:p>
      </dgm:t>
    </dgm:pt>
    <dgm:pt modelId="{7DD266EB-46F9-4ACA-A81F-14386BF4CE07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Pembayaran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di Bank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Mitra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kecuali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bagi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Bidikmisi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.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Pembayaran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harus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dilakukan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selambat-lambatnya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1 x 24 jam</a:t>
          </a:r>
        </a:p>
      </dgm:t>
    </dgm:pt>
    <dgm:pt modelId="{0964E642-F490-4D7B-BB80-308DD8DDB860}" type="parTrans" cxnId="{6E085F5E-2884-42F7-A069-9108193173A4}">
      <dgm:prSet/>
      <dgm:spPr/>
      <dgm:t>
        <a:bodyPr/>
        <a:lstStyle/>
        <a:p>
          <a:endParaRPr lang="en-US"/>
        </a:p>
      </dgm:t>
    </dgm:pt>
    <dgm:pt modelId="{A438725D-D24E-4858-B260-8D4295F9F77E}" type="sibTrans" cxnId="{6E085F5E-2884-42F7-A069-9108193173A4}">
      <dgm:prSet/>
      <dgm:spPr/>
      <dgm:t>
        <a:bodyPr/>
        <a:lstStyle/>
        <a:p>
          <a:endParaRPr lang="en-US"/>
        </a:p>
      </dgm:t>
    </dgm:pt>
    <dgm:pt modelId="{AF78902A-49B0-4E68-BAC3-6325528C3674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Mengikuti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UTBK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sesuai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dengan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hari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tanggal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sesi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lokasi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Pusat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UTBK PTN yang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dipilih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 </a:t>
          </a:r>
          <a:endParaRPr lang="en-US" sz="21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D0DDA2B-CC09-4A02-BF42-08DDD358CD39}" type="parTrans" cxnId="{B285990D-378A-440B-AF7D-0DADFC5190DC}">
      <dgm:prSet/>
      <dgm:spPr/>
      <dgm:t>
        <a:bodyPr/>
        <a:lstStyle/>
        <a:p>
          <a:endParaRPr lang="en-US"/>
        </a:p>
      </dgm:t>
    </dgm:pt>
    <dgm:pt modelId="{3B6C4AF5-06EE-485C-B7DC-C18441E012EC}" type="sibTrans" cxnId="{B285990D-378A-440B-AF7D-0DADFC5190DC}">
      <dgm:prSet/>
      <dgm:spPr/>
      <dgm:t>
        <a:bodyPr/>
        <a:lstStyle/>
        <a:p>
          <a:endParaRPr lang="en-US"/>
        </a:p>
      </dgm:t>
    </dgm:pt>
    <dgm:pt modelId="{918402BF-B76F-4233-805A-19FCF4DEE4B4}">
      <dgm:prSet phldrT="[Text]" custT="1"/>
      <dgm:spPr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Login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kembali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ke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laman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pendaftaran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di https://pendaftaran-utbk.sbmptn.ac.id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100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untuk</a:t>
          </a:r>
          <a:r>
            <a:rPr lang="en-US" sz="21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mengisi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data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mencetak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kartu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peserta</a:t>
          </a:r>
          <a:r>
            <a:rPr lang="en-US" sz="2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UTBK</a:t>
          </a:r>
        </a:p>
      </dgm:t>
    </dgm:pt>
    <dgm:pt modelId="{A30EA66A-CA02-4B7A-ACA4-6537484D2B77}" type="parTrans" cxnId="{DEAB4738-82DF-4922-8579-3F29B96DF707}">
      <dgm:prSet/>
      <dgm:spPr/>
      <dgm:t>
        <a:bodyPr/>
        <a:lstStyle/>
        <a:p>
          <a:endParaRPr lang="en-US"/>
        </a:p>
      </dgm:t>
    </dgm:pt>
    <dgm:pt modelId="{F916D049-17C4-4D0A-817C-4286638D8D8E}" type="sibTrans" cxnId="{DEAB4738-82DF-4922-8579-3F29B96DF707}">
      <dgm:prSet/>
      <dgm:spPr/>
      <dgm:t>
        <a:bodyPr/>
        <a:lstStyle/>
        <a:p>
          <a:endParaRPr lang="en-US"/>
        </a:p>
      </dgm:t>
    </dgm:pt>
    <dgm:pt modelId="{6C92BE6B-7ACA-4B91-A225-E80813E6EBD4}" type="pres">
      <dgm:prSet presAssocID="{001D0096-6462-4A93-877C-C5A34DDC3B17}" presName="CompostProcess" presStyleCnt="0">
        <dgm:presLayoutVars>
          <dgm:dir/>
          <dgm:resizeHandles val="exact"/>
        </dgm:presLayoutVars>
      </dgm:prSet>
      <dgm:spPr/>
    </dgm:pt>
    <dgm:pt modelId="{0A59AA9D-1CD5-4DDD-9647-15A9CA4B8B71}" type="pres">
      <dgm:prSet presAssocID="{001D0096-6462-4A93-877C-C5A34DDC3B17}" presName="arrow" presStyleLbl="bgShp" presStyleIdx="0" presStyleCnt="1" custScaleX="117647" custLinFactNeighborX="880"/>
      <dgm:spPr>
        <a:solidFill>
          <a:schemeClr val="dk2">
            <a:tint val="40000"/>
            <a:hueOff val="0"/>
            <a:satOff val="0"/>
            <a:lumOff val="0"/>
            <a:alpha val="30000"/>
          </a:schemeClr>
        </a:solidFill>
      </dgm:spPr>
    </dgm:pt>
    <dgm:pt modelId="{0DF3633B-EF2E-4576-9EE8-D509E448E632}" type="pres">
      <dgm:prSet presAssocID="{001D0096-6462-4A93-877C-C5A34DDC3B17}" presName="linearProcess" presStyleCnt="0"/>
      <dgm:spPr/>
    </dgm:pt>
    <dgm:pt modelId="{9169A0DB-77C5-4C27-AA08-A3EA45677F95}" type="pres">
      <dgm:prSet presAssocID="{1DBC07C7-F8B6-44B3-9C08-EBBDC8BFD731}" presName="textNode" presStyleLbl="node1" presStyleIdx="0" presStyleCnt="5" custScaleX="118267" custScaleY="190762" custLinFactNeighborX="-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3AA7B-A057-4005-8641-2343D306ED54}" type="pres">
      <dgm:prSet presAssocID="{06CBDA8A-8C3F-46C4-B6F6-6CD678DE0CC1}" presName="sibTrans" presStyleCnt="0"/>
      <dgm:spPr/>
    </dgm:pt>
    <dgm:pt modelId="{FA4B6201-E2A6-4E01-8A27-26088981F037}" type="pres">
      <dgm:prSet presAssocID="{00366BBF-54CC-4AE2-91E1-E6902A44F5DB}" presName="textNode" presStyleLbl="node1" presStyleIdx="1" presStyleCnt="5" custScaleY="191184" custLinFactNeighborX="-9296" custLinFactNeighborY="-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04E41-4EF1-4502-BC4E-9AC04ED3F0C5}" type="pres">
      <dgm:prSet presAssocID="{34A673AF-AD8E-4EFF-BD83-1978C4BB2C93}" presName="sibTrans" presStyleCnt="0"/>
      <dgm:spPr/>
    </dgm:pt>
    <dgm:pt modelId="{4F1E288E-9070-4A7E-A765-E15F67E52785}" type="pres">
      <dgm:prSet presAssocID="{7DD266EB-46F9-4ACA-A81F-14386BF4CE07}" presName="textNode" presStyleLbl="node1" presStyleIdx="2" presStyleCnt="5" custScaleY="193129" custLinFactNeighborX="-17372" custLinFactNeighborY="-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49B05-86AC-441B-B9D2-18AE2BF980B4}" type="pres">
      <dgm:prSet presAssocID="{A438725D-D24E-4858-B260-8D4295F9F77E}" presName="sibTrans" presStyleCnt="0"/>
      <dgm:spPr/>
    </dgm:pt>
    <dgm:pt modelId="{A9B867AC-AF38-44C8-AC17-AE6CC12FDD6F}" type="pres">
      <dgm:prSet presAssocID="{918402BF-B76F-4233-805A-19FCF4DEE4B4}" presName="textNode" presStyleLbl="node1" presStyleIdx="3" presStyleCnt="5" custScaleX="109704" custScaleY="192892" custLinFactNeighborX="-33374" custLinFactNeighborY="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44EC4-F635-42A1-8483-9EC05A346ACF}" type="pres">
      <dgm:prSet presAssocID="{F916D049-17C4-4D0A-817C-4286638D8D8E}" presName="sibTrans" presStyleCnt="0"/>
      <dgm:spPr/>
    </dgm:pt>
    <dgm:pt modelId="{A7676E27-9F35-4228-B8DE-6930A9DEDA28}" type="pres">
      <dgm:prSet presAssocID="{AF78902A-49B0-4E68-BAC3-6325528C3674}" presName="textNode" presStyleLbl="node1" presStyleIdx="4" presStyleCnt="5" custScaleX="97192" custScaleY="188687" custLinFactNeighborX="-50214" custLinFactNeighborY="1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A37FE-C765-4943-9961-42C9DE64184C}" type="presOf" srcId="{918402BF-B76F-4233-805A-19FCF4DEE4B4}" destId="{A9B867AC-AF38-44C8-AC17-AE6CC12FDD6F}" srcOrd="0" destOrd="0" presId="urn:microsoft.com/office/officeart/2005/8/layout/hProcess9"/>
    <dgm:cxn modelId="{6E085F5E-2884-42F7-A069-9108193173A4}" srcId="{001D0096-6462-4A93-877C-C5A34DDC3B17}" destId="{7DD266EB-46F9-4ACA-A81F-14386BF4CE07}" srcOrd="2" destOrd="0" parTransId="{0964E642-F490-4D7B-BB80-308DD8DDB860}" sibTransId="{A438725D-D24E-4858-B260-8D4295F9F77E}"/>
    <dgm:cxn modelId="{9AD65246-7E1A-4322-87D1-7393CAF22C7B}" type="presOf" srcId="{AF78902A-49B0-4E68-BAC3-6325528C3674}" destId="{A7676E27-9F35-4228-B8DE-6930A9DEDA28}" srcOrd="0" destOrd="0" presId="urn:microsoft.com/office/officeart/2005/8/layout/hProcess9"/>
    <dgm:cxn modelId="{95533F03-2A0B-4B1E-BF24-478B43AA917B}" srcId="{001D0096-6462-4A93-877C-C5A34DDC3B17}" destId="{00366BBF-54CC-4AE2-91E1-E6902A44F5DB}" srcOrd="1" destOrd="0" parTransId="{E43D3C52-D286-4041-964C-7F471300E5AE}" sibTransId="{34A673AF-AD8E-4EFF-BD83-1978C4BB2C93}"/>
    <dgm:cxn modelId="{788BA615-BDA3-4980-86E6-3924DE5CF14E}" type="presOf" srcId="{00366BBF-54CC-4AE2-91E1-E6902A44F5DB}" destId="{FA4B6201-E2A6-4E01-8A27-26088981F037}" srcOrd="0" destOrd="0" presId="urn:microsoft.com/office/officeart/2005/8/layout/hProcess9"/>
    <dgm:cxn modelId="{FFEC4BE8-2282-446F-88B8-7A97B877720D}" srcId="{001D0096-6462-4A93-877C-C5A34DDC3B17}" destId="{1DBC07C7-F8B6-44B3-9C08-EBBDC8BFD731}" srcOrd="0" destOrd="0" parTransId="{DDB998E5-AFD6-4593-86F7-573E92B901EE}" sibTransId="{06CBDA8A-8C3F-46C4-B6F6-6CD678DE0CC1}"/>
    <dgm:cxn modelId="{B285990D-378A-440B-AF7D-0DADFC5190DC}" srcId="{001D0096-6462-4A93-877C-C5A34DDC3B17}" destId="{AF78902A-49B0-4E68-BAC3-6325528C3674}" srcOrd="4" destOrd="0" parTransId="{ED0DDA2B-CC09-4A02-BF42-08DDD358CD39}" sibTransId="{3B6C4AF5-06EE-485C-B7DC-C18441E012EC}"/>
    <dgm:cxn modelId="{380FCCAB-DD06-4A23-89FB-E059C11975DA}" type="presOf" srcId="{001D0096-6462-4A93-877C-C5A34DDC3B17}" destId="{6C92BE6B-7ACA-4B91-A225-E80813E6EBD4}" srcOrd="0" destOrd="0" presId="urn:microsoft.com/office/officeart/2005/8/layout/hProcess9"/>
    <dgm:cxn modelId="{A439B1D6-871E-4FD2-9E22-2BBAEF459CD8}" type="presOf" srcId="{7DD266EB-46F9-4ACA-A81F-14386BF4CE07}" destId="{4F1E288E-9070-4A7E-A765-E15F67E52785}" srcOrd="0" destOrd="0" presId="urn:microsoft.com/office/officeart/2005/8/layout/hProcess9"/>
    <dgm:cxn modelId="{DEAB4738-82DF-4922-8579-3F29B96DF707}" srcId="{001D0096-6462-4A93-877C-C5A34DDC3B17}" destId="{918402BF-B76F-4233-805A-19FCF4DEE4B4}" srcOrd="3" destOrd="0" parTransId="{A30EA66A-CA02-4B7A-ACA4-6537484D2B77}" sibTransId="{F916D049-17C4-4D0A-817C-4286638D8D8E}"/>
    <dgm:cxn modelId="{63C13FE6-9B8D-4537-9DD5-60F07C941E28}" type="presOf" srcId="{1DBC07C7-F8B6-44B3-9C08-EBBDC8BFD731}" destId="{9169A0DB-77C5-4C27-AA08-A3EA45677F95}" srcOrd="0" destOrd="0" presId="urn:microsoft.com/office/officeart/2005/8/layout/hProcess9"/>
    <dgm:cxn modelId="{BEC84FBA-47B1-4CD0-BA44-2E8372A77089}" type="presParOf" srcId="{6C92BE6B-7ACA-4B91-A225-E80813E6EBD4}" destId="{0A59AA9D-1CD5-4DDD-9647-15A9CA4B8B71}" srcOrd="0" destOrd="0" presId="urn:microsoft.com/office/officeart/2005/8/layout/hProcess9"/>
    <dgm:cxn modelId="{EC13D2B1-1AD3-452E-B13C-90C208FEA966}" type="presParOf" srcId="{6C92BE6B-7ACA-4B91-A225-E80813E6EBD4}" destId="{0DF3633B-EF2E-4576-9EE8-D509E448E632}" srcOrd="1" destOrd="0" presId="urn:microsoft.com/office/officeart/2005/8/layout/hProcess9"/>
    <dgm:cxn modelId="{CC5BE7FC-A31A-40F3-9EC5-FCA21C189547}" type="presParOf" srcId="{0DF3633B-EF2E-4576-9EE8-D509E448E632}" destId="{9169A0DB-77C5-4C27-AA08-A3EA45677F95}" srcOrd="0" destOrd="0" presId="urn:microsoft.com/office/officeart/2005/8/layout/hProcess9"/>
    <dgm:cxn modelId="{7BAAE9B9-D9AF-4908-975E-5E81DB81C254}" type="presParOf" srcId="{0DF3633B-EF2E-4576-9EE8-D509E448E632}" destId="{E6B3AA7B-A057-4005-8641-2343D306ED54}" srcOrd="1" destOrd="0" presId="urn:microsoft.com/office/officeart/2005/8/layout/hProcess9"/>
    <dgm:cxn modelId="{A098405F-6551-4165-8FFD-03ABCDAC7D67}" type="presParOf" srcId="{0DF3633B-EF2E-4576-9EE8-D509E448E632}" destId="{FA4B6201-E2A6-4E01-8A27-26088981F037}" srcOrd="2" destOrd="0" presId="urn:microsoft.com/office/officeart/2005/8/layout/hProcess9"/>
    <dgm:cxn modelId="{5B76C2BD-D777-4D55-B9DD-0C88F9BBC5C1}" type="presParOf" srcId="{0DF3633B-EF2E-4576-9EE8-D509E448E632}" destId="{9E304E41-4EF1-4502-BC4E-9AC04ED3F0C5}" srcOrd="3" destOrd="0" presId="urn:microsoft.com/office/officeart/2005/8/layout/hProcess9"/>
    <dgm:cxn modelId="{4854C39F-03BD-45B9-BD6B-9823B90DF8CF}" type="presParOf" srcId="{0DF3633B-EF2E-4576-9EE8-D509E448E632}" destId="{4F1E288E-9070-4A7E-A765-E15F67E52785}" srcOrd="4" destOrd="0" presId="urn:microsoft.com/office/officeart/2005/8/layout/hProcess9"/>
    <dgm:cxn modelId="{DD4EF1AB-E111-41F2-AEC5-CD535DE9EE47}" type="presParOf" srcId="{0DF3633B-EF2E-4576-9EE8-D509E448E632}" destId="{49F49B05-86AC-441B-B9D2-18AE2BF980B4}" srcOrd="5" destOrd="0" presId="urn:microsoft.com/office/officeart/2005/8/layout/hProcess9"/>
    <dgm:cxn modelId="{C97C6CD1-55B2-4CE6-9B15-D3AC4EB9A8B1}" type="presParOf" srcId="{0DF3633B-EF2E-4576-9EE8-D509E448E632}" destId="{A9B867AC-AF38-44C8-AC17-AE6CC12FDD6F}" srcOrd="6" destOrd="0" presId="urn:microsoft.com/office/officeart/2005/8/layout/hProcess9"/>
    <dgm:cxn modelId="{2BC6EB6F-50E6-444D-AEFE-48FF9EBD5E02}" type="presParOf" srcId="{0DF3633B-EF2E-4576-9EE8-D509E448E632}" destId="{31644EC4-F635-42A1-8483-9EC05A346ACF}" srcOrd="7" destOrd="0" presId="urn:microsoft.com/office/officeart/2005/8/layout/hProcess9"/>
    <dgm:cxn modelId="{4F9B6615-2E2D-4A27-AC6E-3F1F026967EE}" type="presParOf" srcId="{0DF3633B-EF2E-4576-9EE8-D509E448E632}" destId="{A7676E27-9F35-4228-B8DE-6930A9DEDA2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1C866-3D9F-4A97-A701-355BEF3164B6}">
      <dsp:nvSpPr>
        <dsp:cNvPr id="0" name=""/>
        <dsp:cNvSpPr/>
      </dsp:nvSpPr>
      <dsp:spPr>
        <a:xfrm>
          <a:off x="849107" y="4069"/>
          <a:ext cx="7368614" cy="7851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Peningkatan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kualitas</a:t>
          </a:r>
          <a:r>
            <a:rPr lang="en-US" sz="1800" b="1" kern="1200" dirty="0" smtClean="0"/>
            <a:t>  proses </a:t>
          </a:r>
          <a:r>
            <a:rPr lang="en-US" sz="1800" b="1" kern="1200" dirty="0" err="1" smtClean="0"/>
            <a:t>seleksi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penerimaan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mahasiswa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baru</a:t>
          </a:r>
          <a:r>
            <a:rPr lang="en-US" sz="1800" kern="1200" dirty="0" smtClean="0"/>
            <a:t> di </a:t>
          </a:r>
          <a:r>
            <a:rPr lang="en-US" sz="1800" kern="1200" dirty="0" err="1" smtClean="0"/>
            <a:t>Perguruan</a:t>
          </a:r>
          <a:r>
            <a:rPr lang="en-US" sz="1800" kern="1200" dirty="0" smtClean="0"/>
            <a:t> Tinggi (PT) </a:t>
          </a:r>
          <a:r>
            <a:rPr lang="en-US" sz="1800" kern="1200" dirty="0" err="1" smtClean="0"/>
            <a:t>telah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kebutuhan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kebijakan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nasional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849107" y="102219"/>
        <a:ext cx="7074166" cy="588897"/>
      </dsp:txXfrm>
    </dsp:sp>
    <dsp:sp modelId="{B6693B9C-83B9-4DC8-AEDF-FF8387EB0CD2}">
      <dsp:nvSpPr>
        <dsp:cNvPr id="0" name=""/>
        <dsp:cNvSpPr/>
      </dsp:nvSpPr>
      <dsp:spPr>
        <a:xfrm>
          <a:off x="1718" y="4069"/>
          <a:ext cx="847388" cy="7851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smtClean="0"/>
            <a:t>1</a:t>
          </a:r>
          <a:endParaRPr lang="en-US" sz="2000" kern="1200" dirty="0"/>
        </a:p>
      </dsp:txBody>
      <dsp:txXfrm>
        <a:off x="40048" y="42399"/>
        <a:ext cx="770728" cy="708536"/>
      </dsp:txXfrm>
    </dsp:sp>
    <dsp:sp modelId="{BCEF02CD-2CD4-4822-8553-2F97A18EAF82}">
      <dsp:nvSpPr>
        <dsp:cNvPr id="0" name=""/>
        <dsp:cNvSpPr/>
      </dsp:nvSpPr>
      <dsp:spPr>
        <a:xfrm>
          <a:off x="849107" y="867786"/>
          <a:ext cx="7368614" cy="7851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altLang="en-US" sz="1800" kern="1200" dirty="0" err="1" smtClean="0"/>
            <a:t>Diperlukan</a:t>
          </a:r>
          <a:r>
            <a:rPr lang="id-ID" altLang="en-US" sz="1800" kern="1200" dirty="0" smtClean="0"/>
            <a:t> satu </a:t>
          </a:r>
          <a:r>
            <a:rPr lang="en-ID" altLang="en-US" sz="1800" b="1" kern="1200" dirty="0" err="1" smtClean="0"/>
            <a:t>sistem</a:t>
          </a:r>
          <a:r>
            <a:rPr lang="en-ID" altLang="en-US" sz="1800" b="1" kern="1200" dirty="0" smtClean="0"/>
            <a:t> </a:t>
          </a:r>
          <a:r>
            <a:rPr lang="en-ID" altLang="en-US" sz="1800" b="1" kern="1200" dirty="0" err="1" smtClean="0"/>
            <a:t>tes</a:t>
          </a:r>
          <a:r>
            <a:rPr lang="en-ID" altLang="en-US" sz="1800" b="1" kern="1200" dirty="0" smtClean="0"/>
            <a:t> </a:t>
          </a:r>
          <a:r>
            <a:rPr lang="en-ID" altLang="en-US" sz="1800" b="1" kern="1200" dirty="0" err="1" smtClean="0"/>
            <a:t>berstandar</a:t>
          </a:r>
          <a:r>
            <a:rPr lang="en-ID" altLang="en-US" sz="1800" b="1" kern="1200" dirty="0" smtClean="0"/>
            <a:t> </a:t>
          </a:r>
          <a:r>
            <a:rPr lang="en-ID" altLang="en-US" sz="1800" b="1" kern="1200" dirty="0" err="1" smtClean="0"/>
            <a:t>nasional</a:t>
          </a:r>
          <a:r>
            <a:rPr lang="en-ID" altLang="en-US" sz="1800" kern="1200" dirty="0" smtClean="0"/>
            <a:t> </a:t>
          </a:r>
          <a:r>
            <a:rPr lang="en-ID" altLang="en-US" sz="1800" kern="1200" dirty="0" err="1" smtClean="0"/>
            <a:t>dalam</a:t>
          </a:r>
          <a:r>
            <a:rPr lang="en-ID" altLang="en-US" sz="1800" kern="1200" dirty="0" smtClean="0"/>
            <a:t> </a:t>
          </a:r>
          <a:r>
            <a:rPr lang="id-ID" altLang="en-US" sz="1800" kern="1200" dirty="0" smtClean="0"/>
            <a:t>kesatuan sistem pendidikan nasional</a:t>
          </a:r>
          <a:r>
            <a:rPr lang="en-ID" altLang="en-US" sz="1800" kern="1200" dirty="0" smtClean="0"/>
            <a:t> </a:t>
          </a:r>
          <a:r>
            <a:rPr lang="en-ID" altLang="en-US" sz="1800" kern="1200" dirty="0" err="1" smtClean="0"/>
            <a:t>untuk</a:t>
          </a:r>
          <a:r>
            <a:rPr lang="en-ID" altLang="en-US" sz="1800" kern="1200" dirty="0" smtClean="0"/>
            <a:t> </a:t>
          </a:r>
          <a:r>
            <a:rPr lang="en-ID" altLang="en-US" sz="1800" kern="1200" dirty="0" err="1" smtClean="0"/>
            <a:t>masuk</a:t>
          </a:r>
          <a:r>
            <a:rPr lang="en-ID" altLang="en-US" sz="1800" kern="1200" dirty="0" smtClean="0"/>
            <a:t> </a:t>
          </a:r>
          <a:r>
            <a:rPr lang="en-ID" altLang="en-US" sz="1800" kern="1200" dirty="0" err="1" smtClean="0"/>
            <a:t>perguruan</a:t>
          </a:r>
          <a:r>
            <a:rPr lang="en-ID" altLang="en-US" sz="1800" kern="1200" dirty="0" smtClean="0"/>
            <a:t> </a:t>
          </a:r>
          <a:r>
            <a:rPr lang="en-ID" altLang="en-US" sz="1800" kern="1200" dirty="0" err="1" smtClean="0"/>
            <a:t>tinggi</a:t>
          </a:r>
          <a:r>
            <a:rPr lang="en-ID" altLang="en-US" sz="1800" kern="1200" dirty="0" smtClean="0"/>
            <a:t>.</a:t>
          </a:r>
        </a:p>
      </dsp:txBody>
      <dsp:txXfrm>
        <a:off x="849107" y="965936"/>
        <a:ext cx="7074166" cy="588897"/>
      </dsp:txXfrm>
    </dsp:sp>
    <dsp:sp modelId="{7A8F2516-A8BF-4AC8-A374-C2918D70B742}">
      <dsp:nvSpPr>
        <dsp:cNvPr id="0" name=""/>
        <dsp:cNvSpPr/>
      </dsp:nvSpPr>
      <dsp:spPr>
        <a:xfrm>
          <a:off x="1718" y="867786"/>
          <a:ext cx="847388" cy="7851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000" kern="1200" dirty="0" smtClean="0"/>
            <a:t>2</a:t>
          </a:r>
        </a:p>
      </dsp:txBody>
      <dsp:txXfrm>
        <a:off x="40048" y="906116"/>
        <a:ext cx="770728" cy="708536"/>
      </dsp:txXfrm>
    </dsp:sp>
    <dsp:sp modelId="{498B2815-A93B-4403-8FA4-E631F76C0368}">
      <dsp:nvSpPr>
        <dsp:cNvPr id="0" name=""/>
        <dsp:cNvSpPr/>
      </dsp:nvSpPr>
      <dsp:spPr>
        <a:xfrm>
          <a:off x="813019" y="1720384"/>
          <a:ext cx="7406420" cy="11429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Diperlukan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pengembangan</a:t>
          </a:r>
          <a:r>
            <a:rPr lang="en-US" sz="1800" b="1" kern="1200" dirty="0" smtClean="0"/>
            <a:t> model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proses </a:t>
          </a:r>
          <a:r>
            <a:rPr lang="en-US" sz="1800" kern="1200" dirty="0" err="1" smtClean="0"/>
            <a:t>seleksi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calon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mahasiswa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Perguruan</a:t>
          </a:r>
          <a:r>
            <a:rPr lang="en-US" sz="1800" kern="1200" dirty="0" smtClean="0"/>
            <a:t> Tinggi yang </a:t>
          </a:r>
          <a:r>
            <a:rPr lang="en-US" sz="1800" kern="1200" dirty="0" err="1" smtClean="0"/>
            <a:t>sesuai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perkembangan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teknologi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informasi</a:t>
          </a:r>
          <a:r>
            <a:rPr lang="en-US" sz="1800" b="1" kern="1200" dirty="0" smtClean="0"/>
            <a:t>,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era </a:t>
          </a:r>
          <a:r>
            <a:rPr lang="en-US" sz="1800" b="1" kern="1200" dirty="0" err="1" smtClean="0"/>
            <a:t>digitalisasi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serta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tuntutan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masyarakat</a:t>
          </a:r>
          <a:r>
            <a:rPr lang="en-US" sz="1800" kern="1200" dirty="0" smtClean="0"/>
            <a:t>.</a:t>
          </a:r>
        </a:p>
      </dsp:txBody>
      <dsp:txXfrm>
        <a:off x="813019" y="1863253"/>
        <a:ext cx="6977815" cy="857211"/>
      </dsp:txXfrm>
    </dsp:sp>
    <dsp:sp modelId="{A1231A6A-ECF6-4FD7-A3E2-5571970B1C51}">
      <dsp:nvSpPr>
        <dsp:cNvPr id="0" name=""/>
        <dsp:cNvSpPr/>
      </dsp:nvSpPr>
      <dsp:spPr>
        <a:xfrm>
          <a:off x="4861" y="1793949"/>
          <a:ext cx="803296" cy="10180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</a:p>
      </dsp:txBody>
      <dsp:txXfrm>
        <a:off x="44075" y="1833163"/>
        <a:ext cx="724868" cy="939626"/>
      </dsp:txXfrm>
    </dsp:sp>
    <dsp:sp modelId="{AEEF1620-B94F-4DD1-86EE-3D819036615B}">
      <dsp:nvSpPr>
        <dsp:cNvPr id="0" name=""/>
        <dsp:cNvSpPr/>
      </dsp:nvSpPr>
      <dsp:spPr>
        <a:xfrm>
          <a:off x="849107" y="2952970"/>
          <a:ext cx="7368614" cy="7851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Diperlukan</a:t>
          </a:r>
          <a:r>
            <a:rPr lang="en-US" sz="1800" kern="1200" dirty="0" smtClean="0"/>
            <a:t> model </a:t>
          </a:r>
          <a:r>
            <a:rPr lang="en-US" sz="1800" kern="1200" dirty="0" err="1" smtClean="0"/>
            <a:t>tes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seleksi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calon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mahasiswa</a:t>
          </a:r>
          <a:r>
            <a:rPr lang="en-US" sz="1800" kern="1200" dirty="0" smtClean="0"/>
            <a:t> 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mengacu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prinsip-prinsip</a:t>
          </a:r>
          <a:r>
            <a:rPr lang="en-US" sz="1800" b="1" kern="1200" dirty="0" smtClean="0"/>
            <a:t> </a:t>
          </a:r>
          <a:r>
            <a:rPr lang="en-ID" sz="1800" b="1" kern="1200" dirty="0" smtClean="0"/>
            <a:t>a</a:t>
          </a:r>
          <a:r>
            <a:rPr lang="id-ID" sz="1800" b="1" kern="1200" dirty="0" smtClean="0"/>
            <a:t>dil, transparan, fleksibel, efisien, dan akuntabel</a:t>
          </a:r>
          <a:endParaRPr lang="en-ID" sz="1800" b="1" kern="1200" dirty="0"/>
        </a:p>
      </dsp:txBody>
      <dsp:txXfrm>
        <a:off x="849107" y="3051120"/>
        <a:ext cx="7074166" cy="588897"/>
      </dsp:txXfrm>
    </dsp:sp>
    <dsp:sp modelId="{64F14FB2-6231-4865-9BC6-598B23B8AD81}">
      <dsp:nvSpPr>
        <dsp:cNvPr id="0" name=""/>
        <dsp:cNvSpPr/>
      </dsp:nvSpPr>
      <dsp:spPr>
        <a:xfrm>
          <a:off x="1718" y="2952970"/>
          <a:ext cx="847388" cy="7851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ID" sz="2000" kern="1200" dirty="0"/>
        </a:p>
      </dsp:txBody>
      <dsp:txXfrm>
        <a:off x="40048" y="2991300"/>
        <a:ext cx="770728" cy="708536"/>
      </dsp:txXfrm>
    </dsp:sp>
    <dsp:sp modelId="{AB982C1F-8F46-4A38-BEF7-301FBAC2C74A}">
      <dsp:nvSpPr>
        <dsp:cNvPr id="0" name=""/>
        <dsp:cNvSpPr/>
      </dsp:nvSpPr>
      <dsp:spPr>
        <a:xfrm>
          <a:off x="849107" y="3816686"/>
          <a:ext cx="7368614" cy="7851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Diperlukan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instrumen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andal</a:t>
          </a:r>
          <a:r>
            <a:rPr lang="en-US" sz="1800" b="1" kern="1200" dirty="0" smtClean="0"/>
            <a:t> yang </a:t>
          </a:r>
          <a:r>
            <a:rPr lang="en-US" sz="1800" b="1" kern="1200" dirty="0" err="1" smtClean="0"/>
            <a:t>mampu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mengukur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potensi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kompetensi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akademik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peserta</a:t>
          </a:r>
          <a:r>
            <a:rPr lang="en-US" sz="1800" kern="1200" dirty="0" smtClean="0"/>
            <a:t>.</a:t>
          </a:r>
        </a:p>
      </dsp:txBody>
      <dsp:txXfrm>
        <a:off x="849107" y="3914836"/>
        <a:ext cx="7074166" cy="588897"/>
      </dsp:txXfrm>
    </dsp:sp>
    <dsp:sp modelId="{4F776E1E-C753-4CEC-95B3-3C5F8DC49693}">
      <dsp:nvSpPr>
        <dsp:cNvPr id="0" name=""/>
        <dsp:cNvSpPr/>
      </dsp:nvSpPr>
      <dsp:spPr>
        <a:xfrm>
          <a:off x="1718" y="3816686"/>
          <a:ext cx="847388" cy="7851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</a:t>
          </a:r>
        </a:p>
      </dsp:txBody>
      <dsp:txXfrm>
        <a:off x="40048" y="3855016"/>
        <a:ext cx="770728" cy="708536"/>
      </dsp:txXfrm>
    </dsp:sp>
    <dsp:sp modelId="{965CB331-0DB2-499A-9037-5489E7B8B598}">
      <dsp:nvSpPr>
        <dsp:cNvPr id="0" name=""/>
        <dsp:cNvSpPr/>
      </dsp:nvSpPr>
      <dsp:spPr>
        <a:xfrm>
          <a:off x="849107" y="4680403"/>
          <a:ext cx="7368614" cy="7851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Diperlukan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institusi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memfasilitasi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pelaksanaan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tes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secara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berkelanjutan</a:t>
          </a:r>
          <a:r>
            <a:rPr lang="en-US" sz="1800" b="1" kern="1200" dirty="0" smtClean="0"/>
            <a:t>. </a:t>
          </a:r>
        </a:p>
      </dsp:txBody>
      <dsp:txXfrm>
        <a:off x="849107" y="4778553"/>
        <a:ext cx="7074166" cy="588897"/>
      </dsp:txXfrm>
    </dsp:sp>
    <dsp:sp modelId="{21F63122-0C08-4110-9D7A-45B0026B25ED}">
      <dsp:nvSpPr>
        <dsp:cNvPr id="0" name=""/>
        <dsp:cNvSpPr/>
      </dsp:nvSpPr>
      <dsp:spPr>
        <a:xfrm>
          <a:off x="1718" y="4680403"/>
          <a:ext cx="847388" cy="7851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</a:t>
          </a:r>
        </a:p>
      </dsp:txBody>
      <dsp:txXfrm>
        <a:off x="40048" y="4718733"/>
        <a:ext cx="770728" cy="708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49EB-96CA-48FA-9D6F-E2C40822244C}">
      <dsp:nvSpPr>
        <dsp:cNvPr id="0" name=""/>
        <dsp:cNvSpPr/>
      </dsp:nvSpPr>
      <dsp:spPr>
        <a:xfrm>
          <a:off x="0" y="624492"/>
          <a:ext cx="3222224" cy="15531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PENGISIAN DAN VERIFIKASI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Pangkalan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Data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Sekolah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Siswa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(PDSS)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melalui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laman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http://pdss.snmptn.ac.id</a:t>
          </a:r>
          <a:endParaRPr lang="en-US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5489" y="669981"/>
        <a:ext cx="3131246" cy="1462138"/>
      </dsp:txXfrm>
    </dsp:sp>
    <dsp:sp modelId="{167253DC-9470-4451-83C7-C45AC1E75C64}">
      <dsp:nvSpPr>
        <dsp:cNvPr id="0" name=""/>
        <dsp:cNvSpPr/>
      </dsp:nvSpPr>
      <dsp:spPr>
        <a:xfrm rot="8859">
          <a:off x="3450195" y="1085519"/>
          <a:ext cx="549206" cy="64195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450195" y="1213698"/>
        <a:ext cx="384444" cy="385172"/>
      </dsp:txXfrm>
    </dsp:sp>
    <dsp:sp modelId="{8BAFB020-52A9-4AB8-AD15-64A3575A9573}">
      <dsp:nvSpPr>
        <dsp:cNvPr id="0" name=""/>
        <dsp:cNvSpPr/>
      </dsp:nvSpPr>
      <dsp:spPr>
        <a:xfrm>
          <a:off x="4258459" y="634649"/>
          <a:ext cx="2588527" cy="15531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PEMERINGKATAN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oleh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LTMPT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melalui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sistem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en-US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303948" y="680138"/>
        <a:ext cx="2497549" cy="1462138"/>
      </dsp:txXfrm>
    </dsp:sp>
    <dsp:sp modelId="{F2CD3E6A-4AB2-4E96-866F-1D7867AE1B16}">
      <dsp:nvSpPr>
        <dsp:cNvPr id="0" name=""/>
        <dsp:cNvSpPr/>
      </dsp:nvSpPr>
      <dsp:spPr>
        <a:xfrm rot="8930">
          <a:off x="7074775" y="1094896"/>
          <a:ext cx="548769" cy="64195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074775" y="1223073"/>
        <a:ext cx="384138" cy="385172"/>
      </dsp:txXfrm>
    </dsp:sp>
    <dsp:sp modelId="{744606E0-9F34-4D50-ABD6-40F2730E0363}">
      <dsp:nvSpPr>
        <dsp:cNvPr id="0" name=""/>
        <dsp:cNvSpPr/>
      </dsp:nvSpPr>
      <dsp:spPr>
        <a:xfrm>
          <a:off x="7882397" y="658295"/>
          <a:ext cx="3161160" cy="15261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PENDAFTARAN SNMPTN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bagi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memenuhi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syarat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masuk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dalam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pemeringkatan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melalui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http://web.snmptn.ac.id</a:t>
          </a:r>
          <a:endParaRPr lang="en-US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927096" y="702994"/>
        <a:ext cx="3071762" cy="1436740"/>
      </dsp:txXfrm>
    </dsp:sp>
    <dsp:sp modelId="{EF2E0F52-EB5B-4531-9911-B19B6B32F6C3}">
      <dsp:nvSpPr>
        <dsp:cNvPr id="0" name=""/>
        <dsp:cNvSpPr/>
      </dsp:nvSpPr>
      <dsp:spPr>
        <a:xfrm rot="5430004">
          <a:off x="10244843" y="2599502"/>
          <a:ext cx="1065587" cy="5142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endParaRPr lang="en-US" sz="2200" kern="1200" dirty="0"/>
        </a:p>
      </dsp:txBody>
      <dsp:txXfrm rot="10800000">
        <a:off x="10322649" y="2625216"/>
        <a:ext cx="911322" cy="308530"/>
      </dsp:txXfrm>
    </dsp:sp>
    <dsp:sp modelId="{BA4C7A3A-6AA0-4713-A31C-1B221BAD21C5}">
      <dsp:nvSpPr>
        <dsp:cNvPr id="0" name=""/>
        <dsp:cNvSpPr/>
      </dsp:nvSpPr>
      <dsp:spPr>
        <a:xfrm>
          <a:off x="3916178" y="3635560"/>
          <a:ext cx="2588527" cy="25620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Bagi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peserta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yang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memilih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Program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Studi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Bidang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Seni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Olahraga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wajib</a:t>
          </a:r>
          <a:r>
            <a:rPr lang="en-US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mengunggah</a:t>
          </a:r>
          <a:r>
            <a:rPr lang="en-US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PORTOFOLIO.</a:t>
          </a:r>
          <a:endParaRPr lang="en-US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991217" y="3710599"/>
        <a:ext cx="2438449" cy="2411942"/>
      </dsp:txXfrm>
    </dsp:sp>
    <dsp:sp modelId="{AEDAD7B4-9411-4528-B1CB-FB092186A47E}">
      <dsp:nvSpPr>
        <dsp:cNvPr id="0" name=""/>
        <dsp:cNvSpPr/>
      </dsp:nvSpPr>
      <dsp:spPr>
        <a:xfrm rot="10713195">
          <a:off x="6537490" y="4605256"/>
          <a:ext cx="675998" cy="64195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730045" y="4731216"/>
        <a:ext cx="483412" cy="385172"/>
      </dsp:txXfrm>
    </dsp:sp>
    <dsp:sp modelId="{802304C7-8E5F-4D7D-900A-7E435DB4826D}">
      <dsp:nvSpPr>
        <dsp:cNvPr id="0" name=""/>
        <dsp:cNvSpPr/>
      </dsp:nvSpPr>
      <dsp:spPr>
        <a:xfrm>
          <a:off x="7307226" y="3565234"/>
          <a:ext cx="3713733" cy="26648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PILIHAN PTN DAN PROGRAM STUDI:</a:t>
          </a:r>
        </a:p>
        <a:p>
          <a:pPr marL="231775" lvl="0" indent="-2317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a.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dapat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memilih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SEBANYAK-BANYAKNYA 2 (DUA) PTN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    </a:t>
          </a:r>
        </a:p>
        <a:p>
          <a:pPr marL="231775" lvl="0" indent="-2317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b.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dapat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memilih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SEBANYAK-BANYAKNYA  2 (DUA) PROGRAM STUDI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dalam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1 (</a:t>
          </a:r>
          <a:r>
            <a:rPr lang="en-US" sz="1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satu</a:t>
          </a:r>
          <a:r>
            <a:rPr lang="en-US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) PTN </a:t>
          </a:r>
          <a:r>
            <a:rPr lang="en-US" sz="1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atau</a:t>
          </a:r>
          <a:r>
            <a:rPr lang="en-US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2 (</a:t>
          </a:r>
          <a:r>
            <a:rPr lang="en-US" sz="1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dua</a:t>
          </a:r>
          <a:r>
            <a:rPr lang="en-US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) PTN.</a:t>
          </a:r>
          <a:endParaRPr lang="en-US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385278" y="3643286"/>
        <a:ext cx="3557629" cy="2508794"/>
      </dsp:txXfrm>
    </dsp:sp>
    <dsp:sp modelId="{99570D92-963D-4C0D-9B23-0A2DEF247447}">
      <dsp:nvSpPr>
        <dsp:cNvPr id="0" name=""/>
        <dsp:cNvSpPr/>
      </dsp:nvSpPr>
      <dsp:spPr>
        <a:xfrm rot="10697580">
          <a:off x="2945156" y="4544166"/>
          <a:ext cx="743918" cy="64195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137699" y="4669689"/>
        <a:ext cx="551332" cy="385172"/>
      </dsp:txXfrm>
    </dsp:sp>
    <dsp:sp modelId="{21BFE861-BF73-43F1-88DE-2982B10A1DE5}">
      <dsp:nvSpPr>
        <dsp:cNvPr id="0" name=""/>
        <dsp:cNvSpPr/>
      </dsp:nvSpPr>
      <dsp:spPr>
        <a:xfrm>
          <a:off x="198483" y="3707469"/>
          <a:ext cx="2588527" cy="250815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0" cmpd="tri">
          <a:solidFill>
            <a:schemeClr val="accent1">
              <a:shade val="5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PENGUMUMAN</a:t>
          </a:r>
          <a:r>
            <a:rPr lang="nb-NO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bersama kelulusan hasil SNMPTN.</a:t>
          </a:r>
          <a:endParaRPr lang="en-US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71944" y="3780930"/>
        <a:ext cx="2441605" cy="2361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9AA9D-1CD5-4DDD-9647-15A9CA4B8B71}">
      <dsp:nvSpPr>
        <dsp:cNvPr id="0" name=""/>
        <dsp:cNvSpPr/>
      </dsp:nvSpPr>
      <dsp:spPr>
        <a:xfrm>
          <a:off x="6" y="0"/>
          <a:ext cx="12019273" cy="497585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 val="3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9A0DB-77C5-4C27-AA08-A3EA45677F95}">
      <dsp:nvSpPr>
        <dsp:cNvPr id="0" name=""/>
        <dsp:cNvSpPr/>
      </dsp:nvSpPr>
      <dsp:spPr>
        <a:xfrm>
          <a:off x="0" y="589519"/>
          <a:ext cx="2417277" cy="379681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0" cap="flat" cmpd="tri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melalui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laman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https://pendaftaran-utbk.sbmptn.ac.id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menggunakan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NISN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NPSN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untuk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mendapatkan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i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username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i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password</a:t>
          </a:r>
          <a:endParaRPr lang="en-US" sz="21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18002" y="707521"/>
        <a:ext cx="2181273" cy="3560815"/>
      </dsp:txXfrm>
    </dsp:sp>
    <dsp:sp modelId="{FA4B6201-E2A6-4E01-8A27-26088981F037}">
      <dsp:nvSpPr>
        <dsp:cNvPr id="0" name=""/>
        <dsp:cNvSpPr/>
      </dsp:nvSpPr>
      <dsp:spPr>
        <a:xfrm>
          <a:off x="2712956" y="575010"/>
          <a:ext cx="2043915" cy="380521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0" cap="flat" cmpd="tri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Memilih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hari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tanggal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sesi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lokasi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Pusat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UTBK PTN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untuk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mendapatkan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slip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pembayaran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UTBK</a:t>
          </a:r>
        </a:p>
      </dsp:txBody>
      <dsp:txXfrm>
        <a:off x="2812732" y="674786"/>
        <a:ext cx="1844363" cy="3605666"/>
      </dsp:txXfrm>
    </dsp:sp>
    <dsp:sp modelId="{4F1E288E-9070-4A7E-A765-E15F67E52785}">
      <dsp:nvSpPr>
        <dsp:cNvPr id="0" name=""/>
        <dsp:cNvSpPr/>
      </dsp:nvSpPr>
      <dsp:spPr>
        <a:xfrm>
          <a:off x="5048732" y="558241"/>
          <a:ext cx="2043915" cy="38439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0" cap="flat" cmpd="tri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Pembayaran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di Bank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Mitra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kecuali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bagi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Bidikmisi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Pembayaran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harus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dilakukan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selambat-lambatnya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1 x 24 jam</a:t>
          </a:r>
        </a:p>
      </dsp:txBody>
      <dsp:txXfrm>
        <a:off x="5148508" y="658017"/>
        <a:ext cx="1844363" cy="3644378"/>
      </dsp:txXfrm>
    </dsp:sp>
    <dsp:sp modelId="{A9B867AC-AF38-44C8-AC17-AE6CC12FDD6F}">
      <dsp:nvSpPr>
        <dsp:cNvPr id="0" name=""/>
        <dsp:cNvSpPr/>
      </dsp:nvSpPr>
      <dsp:spPr>
        <a:xfrm>
          <a:off x="7359343" y="587768"/>
          <a:ext cx="2242257" cy="383921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0" cap="flat" cmpd="tri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Login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kembali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ke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laman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pendaftaran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di https://pendaftaran-utbk.sbmptn.ac.id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untuk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mengisi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data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mencetak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kartu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peserta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UTBK</a:t>
          </a:r>
        </a:p>
      </dsp:txBody>
      <dsp:txXfrm>
        <a:off x="7468801" y="697226"/>
        <a:ext cx="2023341" cy="3620297"/>
      </dsp:txXfrm>
    </dsp:sp>
    <dsp:sp modelId="{A7676E27-9F35-4228-B8DE-6930A9DEDA28}">
      <dsp:nvSpPr>
        <dsp:cNvPr id="0" name=""/>
        <dsp:cNvSpPr/>
      </dsp:nvSpPr>
      <dsp:spPr>
        <a:xfrm>
          <a:off x="9865634" y="630789"/>
          <a:ext cx="1986522" cy="375551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0" cap="flat" cmpd="tri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Mengikuti</a:t>
          </a:r>
          <a:r>
            <a:rPr lang="en-US" sz="2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UTBK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sesuai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dengan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hari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tanggal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sesi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lokasi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Pusat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UTBK PTN yang </a:t>
          </a:r>
          <a:r>
            <a:rPr lang="en-US" sz="21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dipilih</a:t>
          </a:r>
          <a:r>
            <a:rPr lang="en-US" sz="21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 </a:t>
          </a:r>
          <a:endParaRPr lang="en-US" sz="21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9962608" y="727763"/>
        <a:ext cx="1792574" cy="3561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EB21-B811-43D4-B4C4-4A895710941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E1D36-50B9-4F07-92D0-476D773A8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1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966B8-00D6-4147-86D8-4C1329523FB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E80B6-3EAA-460C-98F1-25FB2D26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4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8C047A-FC79-4327-8710-D8C3525EF1BC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9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80B6-3EAA-460C-98F1-25FB2D268F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11124D-4929-4826-BF31-41DCA4212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7269" y="1442405"/>
            <a:ext cx="8870730" cy="250048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7DD8CC-027C-4DD7-912A-03F556179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7269" y="4089924"/>
            <a:ext cx="8936717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5F7F6F-BA91-4674-882A-E7F4A915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40816" y="325239"/>
            <a:ext cx="480355" cy="869180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21171" y="342937"/>
            <a:ext cx="1422641" cy="811969"/>
            <a:chOff x="2555468" y="4117189"/>
            <a:chExt cx="4261727" cy="2402172"/>
          </a:xfrm>
          <a:noFill/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8" y="4117189"/>
              <a:ext cx="2134520" cy="2402172"/>
            </a:xfrm>
            <a:prstGeom prst="rect">
              <a:avLst/>
            </a:prstGeom>
            <a:grpFill/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093" y="4343724"/>
              <a:ext cx="1949102" cy="1949102"/>
            </a:xfrm>
            <a:prstGeom prst="rect">
              <a:avLst/>
            </a:prstGeom>
            <a:grpFill/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7" y="6272630"/>
            <a:ext cx="784605" cy="4315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67" y="6472434"/>
            <a:ext cx="1357070" cy="3219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86" y="6226476"/>
            <a:ext cx="1094557" cy="5751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17" y="6458497"/>
            <a:ext cx="822345" cy="2682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8FF1FCD-C911-4879-B5D0-8B828DE11E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68" y="6471694"/>
            <a:ext cx="886905" cy="266072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2027620" y="308171"/>
            <a:ext cx="8410027" cy="84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Hasil gambar untuk logo ristekdikti 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7" y="257359"/>
            <a:ext cx="1046376" cy="9751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itle 1"/>
          <p:cNvSpPr txBox="1">
            <a:spLocks/>
          </p:cNvSpPr>
          <p:nvPr userDrawn="1"/>
        </p:nvSpPr>
        <p:spPr>
          <a:xfrm>
            <a:off x="11596367" y="342937"/>
            <a:ext cx="595633" cy="869180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2" name="Flowchart: Connector 41"/>
          <p:cNvSpPr/>
          <p:nvPr userDrawn="1"/>
        </p:nvSpPr>
        <p:spPr>
          <a:xfrm>
            <a:off x="10646433" y="6315396"/>
            <a:ext cx="504000" cy="504000"/>
          </a:xfrm>
          <a:prstGeom prst="flowChartConnector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5">
            <a:extLst>
              <a:ext uri="{FF2B5EF4-FFF2-40B4-BE49-F238E27FC236}">
                <a16:creationId xmlns="" xmlns:a16="http://schemas.microsoft.com/office/drawing/2014/main" id="{3EC79C31-3F3E-45C9-813B-9FF9D33CB107}"/>
              </a:ext>
            </a:extLst>
          </p:cNvPr>
          <p:cNvSpPr txBox="1">
            <a:spLocks/>
          </p:cNvSpPr>
          <p:nvPr userDrawn="1"/>
        </p:nvSpPr>
        <p:spPr>
          <a:xfrm>
            <a:off x="10603526" y="6332690"/>
            <a:ext cx="589814" cy="451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C1C2A1-F902-4404-97B0-2CD8B7CD5AAC}" type="slidenum">
              <a:rPr lang="id-ID" b="1" smtClean="0"/>
              <a:pPr algn="ctr"/>
              <a:t>‹#›</a:t>
            </a:fld>
            <a:endParaRPr lang="id-ID" b="1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5459442" y="6554747"/>
            <a:ext cx="520064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11150433" y="6555666"/>
            <a:ext cx="108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5461010" y="6650585"/>
            <a:ext cx="520064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>
            <a:off x="11152001" y="6651504"/>
            <a:ext cx="108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5461010" y="6462051"/>
            <a:ext cx="520064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>
            <a:off x="11152001" y="6462970"/>
            <a:ext cx="108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6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739C6-EC72-41FE-ADDA-728590A5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291E38-E131-48AE-9BA4-B7DC935C6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D43B73-8ACC-4BBC-9F8F-E27CEB5D5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1D1A43-42BE-4F39-B504-851E3A92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69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CBC773-FFC8-4FBE-8B80-73BC9453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CCA659-9BDB-4E9E-8588-ED92AB14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043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926352-3ABC-4F04-8DD6-9F8385EA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E063D-7063-4BB0-B89F-803994A8D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0AFBD-CF68-46AE-90B2-446BF9CB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69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BCF744-BA8A-4F5A-819B-AD5C0FBF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2D12D1-4C5D-4E81-83B9-69BB5E47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247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FFA99E-E92E-4A59-A584-69D76D0FA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A4C5CD-5BA5-4CE2-A5DC-59373D36D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AB001-8A82-4585-96AE-30CB555A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69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F04246-48F0-4EF3-A5A9-C19D76C8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64CDCD-0762-41BC-BC71-AA4F9996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6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84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F2AA5-583A-4E59-A3FC-9A8BDB80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63038D-8D1F-47BD-B267-DA374EC2C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58008A-DF57-40B3-B2BC-682DF323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D97AC3-F958-4ECB-9C37-EEF89B8C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510" y="6354145"/>
            <a:ext cx="4650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C1C2A1-F902-4404-97B0-2CD8B7CD5AAC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632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483BD-0A72-41F1-9071-3CD487944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86" y="1895446"/>
            <a:ext cx="10567447" cy="19690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56194-78B9-491A-939D-4819B8E0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86" y="3998320"/>
            <a:ext cx="10567447" cy="1259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85F7F6F-BA91-4674-882A-E7F4A915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327324"/>
            <a:ext cx="10435472" cy="84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asil gambar untuk logo ristekdikti 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67" y="9427"/>
            <a:ext cx="1580000" cy="153144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11596367" y="342937"/>
            <a:ext cx="595633" cy="869180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459442" y="6554747"/>
            <a:ext cx="520064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09420" y="330725"/>
            <a:ext cx="95274" cy="869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346871" y="340152"/>
            <a:ext cx="95274" cy="869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5451583" y="6641158"/>
            <a:ext cx="520064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5472005" y="6463620"/>
            <a:ext cx="520064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3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63038D-8D1F-47BD-B267-DA374EC2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32" y="1608874"/>
            <a:ext cx="10515600" cy="4106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0816" y="325239"/>
            <a:ext cx="480355" cy="869180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12832" y="327324"/>
            <a:ext cx="9722641" cy="84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1596367" y="342937"/>
            <a:ext cx="595633" cy="869180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64701" y="325240"/>
            <a:ext cx="104601" cy="8691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12832" y="102940"/>
            <a:ext cx="9260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Hasil gambar untuk logo ristekdikti 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49" y="289667"/>
            <a:ext cx="1127226" cy="97096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12531" y="6411853"/>
            <a:ext cx="12160615" cy="506889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22417" t="35704" r="49333" b="43852"/>
          <a:stretch/>
        </p:blipFill>
        <p:spPr>
          <a:xfrm>
            <a:off x="380601" y="6284784"/>
            <a:ext cx="1684780" cy="64176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86221" y="6420133"/>
            <a:ext cx="104338" cy="49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160752" y="6421280"/>
            <a:ext cx="1157484" cy="49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242690" y="6443835"/>
            <a:ext cx="996813" cy="453497"/>
            <a:chOff x="2555468" y="4117189"/>
            <a:chExt cx="4261727" cy="2402172"/>
          </a:xfrm>
          <a:noFill/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8" y="4117189"/>
              <a:ext cx="2134520" cy="24021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093" y="4343724"/>
              <a:ext cx="1949102" cy="1949102"/>
            </a:xfrm>
            <a:prstGeom prst="rect">
              <a:avLst/>
            </a:prstGeom>
            <a:grpFill/>
          </p:spPr>
        </p:pic>
      </p:grpSp>
      <p:sp>
        <p:nvSpPr>
          <p:cNvPr id="17" name="Flowchart: Connector 16"/>
          <p:cNvSpPr/>
          <p:nvPr userDrawn="1"/>
        </p:nvSpPr>
        <p:spPr>
          <a:xfrm>
            <a:off x="11596367" y="6226681"/>
            <a:ext cx="504000" cy="504000"/>
          </a:xfrm>
          <a:prstGeom prst="flowChartConnector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3EC79C31-3F3E-45C9-813B-9FF9D33CB107}"/>
              </a:ext>
            </a:extLst>
          </p:cNvPr>
          <p:cNvSpPr txBox="1">
            <a:spLocks/>
          </p:cNvSpPr>
          <p:nvPr userDrawn="1"/>
        </p:nvSpPr>
        <p:spPr>
          <a:xfrm>
            <a:off x="11553460" y="6252841"/>
            <a:ext cx="589814" cy="451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C1C2A1-F902-4404-97B0-2CD8B7CD5AAC}" type="slidenum">
              <a:rPr lang="id-ID" b="1" smtClean="0"/>
              <a:pPr algn="ctr"/>
              <a:t>‹#›</a:t>
            </a:fld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52151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C94C0-99C9-4E5F-8068-AF74CBC0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6D7379-064B-4489-BD52-C5B0A55AB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E99608-AA37-4EC3-85BA-B0C9571C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9ECE59-470D-4246-870A-CEE1AC34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080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07B39F-CCAD-4D70-B602-9BF6328C8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7F5F9F-30C6-42F2-909E-6DF2E262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5E6C41-1A95-4B7F-9A53-60EAABBB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69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5103E9-8CAF-4F8B-A0B2-554C0AE1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E416E5-50D5-4436-809B-9E61F9A6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0816" y="325239"/>
            <a:ext cx="480355" cy="869180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95339" y="6122420"/>
            <a:ext cx="1146961" cy="638005"/>
            <a:chOff x="2555468" y="4117189"/>
            <a:chExt cx="4261727" cy="2402172"/>
          </a:xfrm>
          <a:noFill/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8" y="4117189"/>
              <a:ext cx="2134520" cy="2402172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093" y="4343724"/>
              <a:ext cx="1949102" cy="194910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712832" y="327324"/>
            <a:ext cx="9722641" cy="84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1596367" y="342937"/>
            <a:ext cx="595633" cy="869180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64701" y="325239"/>
            <a:ext cx="104601" cy="8691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12832" y="112367"/>
            <a:ext cx="9260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Hasil gambar untuk logo ristekdikti 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67" y="9427"/>
            <a:ext cx="1580000" cy="153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73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9AB4A0-F813-4E46-B2C5-8D38ABC9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11E1A9-225A-4F74-B140-FDF02C15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C80760-0206-41ED-9D39-6F628DBB1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79E0EEA-B726-4403-A92E-273A37041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4BF77E-86F3-4B22-B69C-2622E792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8239138-21B5-4494-81E9-F7F31AD0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69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F3614B-704F-4853-9B7A-28E3295E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A6ECA37-E6E8-4A48-AF22-4BB02DA1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418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68761-178B-44DA-AE70-FE8A8F5A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CD734D-F313-4B1F-AF77-430C1074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AA954B-AADF-449E-848D-232CA856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17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0EFDB9-3304-4DF9-B84D-080813BD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A5CC20-C7BB-43AF-8CE0-327F54D0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61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238F5-38A4-4800-8168-698D4B56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309CE9-3F2C-4C6A-B954-134638F1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26CA4EE-C6BF-4988-97AB-15FF7389C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8AE374-E4B1-4602-BF22-BEF814D3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69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155705-B9BC-4327-94E1-E2508904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3F5BDA-A77A-4D81-9D62-BF9D04E1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C2A1-F902-4404-97B0-2CD8B7CD5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21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7558E5-AA32-44EA-BA64-AB36A0B9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435286-BBC4-47B7-981F-DF5497CE2E7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796108"/>
            <a:ext cx="10515600" cy="436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96B97F-EFF3-412A-8C3E-B594B22DA5A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4066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C79C31-3F3E-45C9-813B-9FF9D33CB10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609749" y="6370395"/>
            <a:ext cx="539659" cy="451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C2A1-F902-4404-97B0-2CD8B7CD5AAC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12531" y="6411853"/>
            <a:ext cx="12160615" cy="506889"/>
          </a:xfrm>
          <a:prstGeom prst="rect">
            <a:avLst/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6"/>
          <a:srcRect l="22417" t="35704" r="49333" b="43852"/>
          <a:stretch/>
        </p:blipFill>
        <p:spPr>
          <a:xfrm>
            <a:off x="380601" y="6284784"/>
            <a:ext cx="1684780" cy="64176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129659" y="6226681"/>
            <a:ext cx="194380" cy="692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039199" y="6321154"/>
            <a:ext cx="1200303" cy="619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116327" y="6389829"/>
            <a:ext cx="996813" cy="453497"/>
            <a:chOff x="2555468" y="4117189"/>
            <a:chExt cx="4261727" cy="2402172"/>
          </a:xfrm>
          <a:noFill/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8" y="4117189"/>
              <a:ext cx="2134520" cy="2402172"/>
            </a:xfrm>
            <a:prstGeom prst="rect">
              <a:avLst/>
            </a:prstGeom>
            <a:grp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093" y="4343724"/>
              <a:ext cx="1949102" cy="1949102"/>
            </a:xfrm>
            <a:prstGeom prst="rect">
              <a:avLst/>
            </a:prstGeom>
            <a:grpFill/>
          </p:spPr>
        </p:pic>
      </p:grpSp>
      <p:sp>
        <p:nvSpPr>
          <p:cNvPr id="29" name="Flowchart: Connector 28"/>
          <p:cNvSpPr/>
          <p:nvPr userDrawn="1"/>
        </p:nvSpPr>
        <p:spPr>
          <a:xfrm>
            <a:off x="11596367" y="6226681"/>
            <a:ext cx="504000" cy="504000"/>
          </a:xfrm>
          <a:prstGeom prst="flowChartConnector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="" xmlns:a16="http://schemas.microsoft.com/office/drawing/2014/main" id="{3EC79C31-3F3E-45C9-813B-9FF9D33CB107}"/>
              </a:ext>
            </a:extLst>
          </p:cNvPr>
          <p:cNvSpPr txBox="1">
            <a:spLocks/>
          </p:cNvSpPr>
          <p:nvPr userDrawn="1"/>
        </p:nvSpPr>
        <p:spPr>
          <a:xfrm>
            <a:off x="11553460" y="6252841"/>
            <a:ext cx="589814" cy="451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C1C2A1-F902-4404-97B0-2CD8B7CD5AAC}" type="slidenum">
              <a:rPr lang="id-ID" b="1" smtClean="0"/>
              <a:pPr algn="ctr"/>
              <a:t>‹#›</a:t>
            </a:fld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2044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bidikmisi.belmawa.ristekdikti.go.id/" TargetMode="External"/><Relationship Id="rId3" Type="http://schemas.openxmlformats.org/officeDocument/2006/relationships/hyperlink" Target="http://adik.belmawa.ristekdikti.go.id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18.xml"/><Relationship Id="rId12" Type="http://schemas.openxmlformats.org/officeDocument/2006/relationships/slide" Target="slide20.xml"/><Relationship Id="rId13" Type="http://schemas.openxmlformats.org/officeDocument/2006/relationships/slide" Target="slide27.xml"/><Relationship Id="rId14" Type="http://schemas.openxmlformats.org/officeDocument/2006/relationships/slide" Target="slide14.xml"/><Relationship Id="rId15" Type="http://schemas.openxmlformats.org/officeDocument/2006/relationships/slide" Target="slide6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slide" Target="slide8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3.xml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sekretariat@ltmpt.ac.i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chart" Target="../charts/chart2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98A9135B-F0FC-4666-A044-396E458C2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0040"/>
            <a:ext cx="9144000" cy="1691640"/>
          </a:xfrm>
        </p:spPr>
        <p:txBody>
          <a:bodyPr>
            <a:normAutofit lnSpcReduction="10000"/>
          </a:bodyPr>
          <a:lstStyle/>
          <a:p>
            <a:endParaRPr lang="en-ID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ID" b="1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ID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en-ID" b="1" dirty="0" smtClean="0">
                <a:solidFill>
                  <a:schemeClr val="tx2">
                    <a:lumMod val="50000"/>
                  </a:schemeClr>
                </a:solidFill>
              </a:rPr>
              <a:t>TIM LTMPT </a:t>
            </a:r>
          </a:p>
          <a:p>
            <a:r>
              <a:rPr lang="en-ID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ID" b="1" dirty="0" err="1" smtClean="0">
                <a:solidFill>
                  <a:schemeClr val="tx2">
                    <a:lumMod val="50000"/>
                  </a:schemeClr>
                </a:solidFill>
              </a:rPr>
              <a:t>Lembaga</a:t>
            </a:r>
            <a:r>
              <a:rPr lang="en-ID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tx2">
                    <a:lumMod val="50000"/>
                  </a:schemeClr>
                </a:solidFill>
              </a:rPr>
              <a:t>Tes</a:t>
            </a:r>
            <a:r>
              <a:rPr lang="en-ID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tx2">
                    <a:lumMod val="50000"/>
                  </a:schemeClr>
                </a:solidFill>
              </a:rPr>
              <a:t>Masuk</a:t>
            </a:r>
            <a:r>
              <a:rPr lang="en-ID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tx2">
                    <a:lumMod val="50000"/>
                  </a:schemeClr>
                </a:solidFill>
              </a:rPr>
              <a:t>Perguruan</a:t>
            </a:r>
            <a:r>
              <a:rPr lang="en-ID" b="1" dirty="0" smtClean="0">
                <a:solidFill>
                  <a:schemeClr val="tx2">
                    <a:lumMod val="50000"/>
                  </a:schemeClr>
                </a:solidFill>
              </a:rPr>
              <a:t> Tinggi)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3FB2EE-284F-4C87-AB3D-BBF87A9FAB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9C20D92-9DAC-4C97-B186-226D9862B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" y="2387974"/>
            <a:ext cx="12019280" cy="1955426"/>
          </a:xfrm>
        </p:spPr>
        <p:txBody>
          <a:bodyPr anchor="ctr">
            <a:noAutofit/>
          </a:bodyPr>
          <a:lstStyle/>
          <a:p>
            <a:r>
              <a:rPr lang="en-ID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SELEKSI MASUK PERGURUAN TINGGI NEGERI</a:t>
            </a:r>
            <a:br>
              <a:rPr lang="en-ID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ID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TAHUN 2019</a:t>
            </a:r>
            <a:endParaRPr lang="en-US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Hasil gambar untuk logo ristekdikti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00" y="0"/>
            <a:ext cx="1580000" cy="15314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0678510" y="6354145"/>
            <a:ext cx="465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417" t="35704" r="49333" b="43852"/>
          <a:stretch/>
        </p:blipFill>
        <p:spPr>
          <a:xfrm>
            <a:off x="10087290" y="6216240"/>
            <a:ext cx="1684780" cy="6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2323" y="3730681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135029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101685"/>
            <a:ext cx="12192000" cy="879475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 UTBK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4237" y="2032000"/>
            <a:ext cx="5447763" cy="4053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0" cmpd="tri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ID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en-ID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defRPr/>
            </a:pP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Mengukur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b="1" dirty="0" smtClean="0">
                <a:solidFill>
                  <a:schemeClr val="accent1">
                    <a:lumMod val="50000"/>
                  </a:schemeClr>
                </a:solidFill>
              </a:rPr>
              <a:t>KEMAMPUAN KOGNITIF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yaitu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kemampuan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penalaran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pemahaman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umum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dianggap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penting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keberhasilan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formal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khususnya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tinggi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berkembang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melalui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ID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transfer </a:t>
            </a: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pengalaman-pengalaman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maupun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luar</a:t>
            </a:r>
            <a:r>
              <a:rPr lang="en-ID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1">
                    <a:lumMod val="50000"/>
                  </a:schemeClr>
                </a:solidFill>
              </a:rPr>
              <a:t>sekolah</a:t>
            </a:r>
            <a:endParaRPr lang="en-ID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160" y="1265716"/>
            <a:ext cx="4470400" cy="75612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400" b="1" dirty="0" smtClean="0"/>
              <a:t>TES POTENSI SKOLASTIK</a:t>
            </a:r>
          </a:p>
          <a:p>
            <a:pPr algn="ctr">
              <a:defRPr/>
            </a:pPr>
            <a:r>
              <a:rPr lang="en-ID" sz="2400" b="1" dirty="0" smtClean="0"/>
              <a:t>(TPS)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10680" y="1265716"/>
            <a:ext cx="4546600" cy="7662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400" b="1" dirty="0" smtClean="0"/>
              <a:t>TES KOMPETENSI AKADEMIK</a:t>
            </a:r>
          </a:p>
          <a:p>
            <a:pPr algn="ctr">
              <a:defRPr/>
            </a:pPr>
            <a:r>
              <a:rPr lang="en-ID" sz="2400" b="1" dirty="0" smtClean="0"/>
              <a:t>(TKA)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14440" y="2032000"/>
            <a:ext cx="5415280" cy="4053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 cmpd="tri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defRPr/>
            </a:pPr>
            <a:r>
              <a:rPr lang="en-ID" sz="2200" dirty="0" err="1" smtClean="0"/>
              <a:t>Mengukur</a:t>
            </a:r>
            <a:r>
              <a:rPr lang="en-ID" sz="2200" dirty="0" smtClean="0"/>
              <a:t> </a:t>
            </a:r>
            <a:r>
              <a:rPr lang="en-ID" sz="2200" b="1" dirty="0" smtClean="0"/>
              <a:t>PENGETAHUAN </a:t>
            </a:r>
            <a:r>
              <a:rPr lang="en-ID" sz="2200" b="1" dirty="0" err="1" smtClean="0"/>
              <a:t>dan</a:t>
            </a:r>
            <a:r>
              <a:rPr lang="en-ID" sz="2200" b="1" dirty="0" smtClean="0"/>
              <a:t> PEMAHAMAN KEILMUAN </a:t>
            </a:r>
            <a:r>
              <a:rPr lang="en-ID" sz="2200" dirty="0" smtClean="0"/>
              <a:t>yang </a:t>
            </a:r>
            <a:r>
              <a:rPr lang="en-ID" sz="2200" dirty="0" err="1" smtClean="0"/>
              <a:t>diajarkan</a:t>
            </a:r>
            <a:r>
              <a:rPr lang="en-ID" sz="2200" dirty="0" smtClean="0"/>
              <a:t> di </a:t>
            </a:r>
            <a:r>
              <a:rPr lang="en-ID" sz="2200" dirty="0" err="1" smtClean="0"/>
              <a:t>sekolah</a:t>
            </a:r>
            <a:r>
              <a:rPr lang="en-ID" sz="2200" dirty="0" smtClean="0"/>
              <a:t> </a:t>
            </a:r>
            <a:r>
              <a:rPr lang="en-ID" sz="2200" dirty="0" err="1" smtClean="0"/>
              <a:t>dan</a:t>
            </a:r>
            <a:r>
              <a:rPr lang="en-ID" sz="2200" dirty="0" smtClean="0"/>
              <a:t> </a:t>
            </a:r>
            <a:r>
              <a:rPr lang="en-ID" sz="2200" dirty="0" err="1" smtClean="0"/>
              <a:t>diperlukan</a:t>
            </a:r>
            <a:r>
              <a:rPr lang="en-ID" sz="2200" dirty="0" smtClean="0"/>
              <a:t> </a:t>
            </a:r>
            <a:r>
              <a:rPr lang="en-ID" sz="2200" dirty="0" err="1" smtClean="0"/>
              <a:t>untuk</a:t>
            </a:r>
            <a:r>
              <a:rPr lang="en-ID" sz="2200" dirty="0" smtClean="0"/>
              <a:t> </a:t>
            </a:r>
            <a:r>
              <a:rPr lang="en-ID" sz="2200" dirty="0" err="1" smtClean="0"/>
              <a:t>seseorang</a:t>
            </a:r>
            <a:r>
              <a:rPr lang="en-ID" sz="2200" dirty="0" smtClean="0"/>
              <a:t> </a:t>
            </a:r>
            <a:r>
              <a:rPr lang="en-ID" sz="2200" dirty="0" err="1" smtClean="0"/>
              <a:t>dapat</a:t>
            </a:r>
            <a:r>
              <a:rPr lang="en-ID" sz="2200" dirty="0" smtClean="0"/>
              <a:t> </a:t>
            </a:r>
            <a:r>
              <a:rPr lang="en-ID" sz="2200" dirty="0" err="1" smtClean="0"/>
              <a:t>berhasil</a:t>
            </a:r>
            <a:r>
              <a:rPr lang="en-ID" sz="2200" dirty="0" smtClean="0"/>
              <a:t> </a:t>
            </a:r>
            <a:r>
              <a:rPr lang="en-ID" sz="2200" dirty="0" err="1" smtClean="0"/>
              <a:t>dalam</a:t>
            </a:r>
            <a:r>
              <a:rPr lang="en-ID" sz="2200" dirty="0" smtClean="0"/>
              <a:t> </a:t>
            </a:r>
            <a:r>
              <a:rPr lang="en-ID" sz="2200" dirty="0" err="1" smtClean="0"/>
              <a:t>menempuh</a:t>
            </a:r>
            <a:r>
              <a:rPr lang="en-ID" sz="2200" dirty="0" smtClean="0"/>
              <a:t> </a:t>
            </a:r>
            <a:r>
              <a:rPr lang="en-ID" sz="2200" dirty="0" err="1" smtClean="0"/>
              <a:t>pendidikan</a:t>
            </a:r>
            <a:r>
              <a:rPr lang="en-ID" sz="2200" dirty="0" smtClean="0"/>
              <a:t> </a:t>
            </a:r>
            <a:r>
              <a:rPr lang="en-ID" sz="2200" dirty="0" err="1" smtClean="0"/>
              <a:t>tinggi</a:t>
            </a:r>
            <a:r>
              <a:rPr lang="en-ID" sz="2200" dirty="0" smtClean="0"/>
              <a:t>. TKA juga </a:t>
            </a:r>
            <a:r>
              <a:rPr lang="en-ID" sz="2200" dirty="0" err="1" smtClean="0"/>
              <a:t>mengukur</a:t>
            </a:r>
            <a:r>
              <a:rPr lang="en-ID" sz="2200" dirty="0" smtClean="0"/>
              <a:t> </a:t>
            </a:r>
            <a:r>
              <a:rPr lang="en-ID" sz="2200" dirty="0" err="1" smtClean="0"/>
              <a:t>kemampuan</a:t>
            </a:r>
            <a:r>
              <a:rPr lang="en-ID" sz="2200" dirty="0" smtClean="0"/>
              <a:t> </a:t>
            </a:r>
            <a:r>
              <a:rPr lang="en-ID" sz="2200" dirty="0" err="1" smtClean="0"/>
              <a:t>kognitif</a:t>
            </a:r>
            <a:r>
              <a:rPr lang="en-ID" sz="2200" dirty="0" smtClean="0"/>
              <a:t> yang </a:t>
            </a:r>
            <a:r>
              <a:rPr lang="en-ID" sz="2200" dirty="0" err="1" smtClean="0"/>
              <a:t>terkait</a:t>
            </a:r>
            <a:r>
              <a:rPr lang="en-ID" sz="2200" dirty="0" smtClean="0"/>
              <a:t> </a:t>
            </a:r>
            <a:r>
              <a:rPr lang="en-ID" sz="2200" dirty="0" err="1" smtClean="0"/>
              <a:t>langsung</a:t>
            </a:r>
            <a:r>
              <a:rPr lang="en-ID" sz="2200" dirty="0" smtClean="0"/>
              <a:t> </a:t>
            </a:r>
            <a:r>
              <a:rPr lang="en-ID" sz="2200" dirty="0" err="1" smtClean="0"/>
              <a:t>dengan</a:t>
            </a:r>
            <a:r>
              <a:rPr lang="en-ID" sz="2200" dirty="0" smtClean="0"/>
              <a:t> </a:t>
            </a:r>
            <a:r>
              <a:rPr lang="en-ID" sz="2200" dirty="0" err="1" smtClean="0"/>
              <a:t>konten</a:t>
            </a:r>
            <a:r>
              <a:rPr lang="en-ID" sz="2200" dirty="0" smtClean="0"/>
              <a:t> </a:t>
            </a:r>
            <a:r>
              <a:rPr lang="en-ID" sz="2200" dirty="0" err="1" smtClean="0"/>
              <a:t>matapelajaran</a:t>
            </a:r>
            <a:r>
              <a:rPr lang="en-ID" sz="2200" dirty="0" smtClean="0"/>
              <a:t> yang </a:t>
            </a:r>
            <a:r>
              <a:rPr lang="en-ID" sz="2200" dirty="0" err="1" smtClean="0"/>
              <a:t>dipelajari</a:t>
            </a:r>
            <a:r>
              <a:rPr lang="en-ID" sz="2200" dirty="0" smtClean="0"/>
              <a:t> di </a:t>
            </a:r>
            <a:r>
              <a:rPr lang="en-ID" sz="2200" dirty="0" err="1" smtClean="0"/>
              <a:t>sekolah</a:t>
            </a:r>
            <a:r>
              <a:rPr lang="en-ID" sz="2200" dirty="0" smtClean="0"/>
              <a:t>. </a:t>
            </a:r>
            <a:r>
              <a:rPr lang="en-ID" sz="2200" dirty="0" err="1" smtClean="0"/>
              <a:t>Penekanan</a:t>
            </a:r>
            <a:r>
              <a:rPr lang="en-ID" sz="2200" dirty="0" smtClean="0"/>
              <a:t> </a:t>
            </a:r>
            <a:r>
              <a:rPr lang="en-ID" sz="2200" dirty="0" err="1" smtClean="0"/>
              <a:t>tes</a:t>
            </a:r>
            <a:r>
              <a:rPr lang="en-ID" sz="2200" dirty="0" smtClean="0"/>
              <a:t> </a:t>
            </a:r>
            <a:r>
              <a:rPr lang="en-ID" sz="2200" dirty="0" err="1" smtClean="0"/>
              <a:t>adalah</a:t>
            </a:r>
            <a:r>
              <a:rPr lang="en-ID" sz="2200" dirty="0" smtClean="0"/>
              <a:t> </a:t>
            </a:r>
            <a:r>
              <a:rPr lang="en-ID" sz="2200" dirty="0" err="1" smtClean="0"/>
              <a:t>pada</a:t>
            </a:r>
            <a:r>
              <a:rPr lang="en-ID" sz="2200" dirty="0" smtClean="0"/>
              <a:t> Higher Order Thinking Skills (HOTS)</a:t>
            </a:r>
            <a:endParaRPr lang="en-ID" sz="2200" b="1" dirty="0"/>
          </a:p>
        </p:txBody>
      </p:sp>
    </p:spTree>
    <p:extLst>
      <p:ext uri="{BB962C8B-B14F-4D97-AF65-F5344CB8AC3E}">
        <p14:creationId xmlns:p14="http://schemas.microsoft.com/office/powerpoint/2010/main" val="37483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280" y="2321594"/>
            <a:ext cx="12273280" cy="80675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TAHAPAN PENDAFTARAN SNMPTN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66679391"/>
              </p:ext>
            </p:extLst>
          </p:nvPr>
        </p:nvGraphicFramePr>
        <p:xfrm>
          <a:off x="518160" y="0"/>
          <a:ext cx="11044382" cy="654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7542" y="271472"/>
            <a:ext cx="579120" cy="640080"/>
            <a:chOff x="1000506" y="268915"/>
            <a:chExt cx="579120" cy="640080"/>
          </a:xfrm>
        </p:grpSpPr>
        <p:sp>
          <p:nvSpPr>
            <p:cNvPr id="16" name="Oval 15"/>
            <p:cNvSpPr/>
            <p:nvPr/>
          </p:nvSpPr>
          <p:spPr>
            <a:xfrm>
              <a:off x="1000506" y="268915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75392" y="33020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1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3242" y="273995"/>
            <a:ext cx="579120" cy="640080"/>
            <a:chOff x="762000" y="782320"/>
            <a:chExt cx="579120" cy="640080"/>
          </a:xfrm>
        </p:grpSpPr>
        <p:sp>
          <p:nvSpPr>
            <p:cNvPr id="20" name="Oval 19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2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641622" y="213035"/>
            <a:ext cx="579120" cy="640080"/>
            <a:chOff x="762000" y="782320"/>
            <a:chExt cx="579120" cy="640080"/>
          </a:xfrm>
        </p:grpSpPr>
        <p:sp>
          <p:nvSpPr>
            <p:cNvPr id="23" name="Oval 22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3</a:t>
              </a:r>
              <a:endParaRPr lang="en-US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92702" y="3219785"/>
            <a:ext cx="579120" cy="640080"/>
            <a:chOff x="762000" y="782320"/>
            <a:chExt cx="579120" cy="640080"/>
          </a:xfrm>
        </p:grpSpPr>
        <p:sp>
          <p:nvSpPr>
            <p:cNvPr id="26" name="Oval 25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4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35600" y="3305854"/>
            <a:ext cx="579120" cy="640080"/>
            <a:chOff x="762000" y="782320"/>
            <a:chExt cx="579120" cy="640080"/>
          </a:xfrm>
        </p:grpSpPr>
        <p:sp>
          <p:nvSpPr>
            <p:cNvPr id="29" name="Oval 28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5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5484" y="3387425"/>
            <a:ext cx="579120" cy="640080"/>
            <a:chOff x="762000" y="782320"/>
            <a:chExt cx="579120" cy="640080"/>
          </a:xfrm>
        </p:grpSpPr>
        <p:sp>
          <p:nvSpPr>
            <p:cNvPr id="32" name="Oval 31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6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53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3"/>
            <a:ext cx="12192000" cy="10287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TAHAPAN PELAKSANAAN </a:t>
            </a:r>
            <a:r>
              <a:rPr lang="en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1863715"/>
              </p:ext>
            </p:extLst>
          </p:nvPr>
        </p:nvGraphicFramePr>
        <p:xfrm>
          <a:off x="172720" y="1293098"/>
          <a:ext cx="12019280" cy="497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102361" y="1597522"/>
            <a:ext cx="579120" cy="640080"/>
            <a:chOff x="1000506" y="268915"/>
            <a:chExt cx="579120" cy="640080"/>
          </a:xfrm>
        </p:grpSpPr>
        <p:sp>
          <p:nvSpPr>
            <p:cNvPr id="31" name="Oval 30"/>
            <p:cNvSpPr/>
            <p:nvPr/>
          </p:nvSpPr>
          <p:spPr>
            <a:xfrm>
              <a:off x="1000506" y="268915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75392" y="33020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1</a:t>
              </a:r>
              <a:endParaRPr lang="en-US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19002" y="1557207"/>
            <a:ext cx="579120" cy="640080"/>
            <a:chOff x="762000" y="782320"/>
            <a:chExt cx="579120" cy="640080"/>
          </a:xfrm>
        </p:grpSpPr>
        <p:sp>
          <p:nvSpPr>
            <p:cNvPr id="47" name="Oval 46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2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66460" y="1545628"/>
            <a:ext cx="579120" cy="640080"/>
            <a:chOff x="762000" y="782320"/>
            <a:chExt cx="579120" cy="640080"/>
          </a:xfrm>
        </p:grpSpPr>
        <p:sp>
          <p:nvSpPr>
            <p:cNvPr id="50" name="Oval 49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3</a:t>
              </a:r>
              <a:endParaRPr lang="en-US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25621" y="1591348"/>
            <a:ext cx="579120" cy="640080"/>
            <a:chOff x="762000" y="782320"/>
            <a:chExt cx="579120" cy="640080"/>
          </a:xfrm>
        </p:grpSpPr>
        <p:sp>
          <p:nvSpPr>
            <p:cNvPr id="53" name="Oval 52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4</a:t>
              </a:r>
              <a:endParaRPr lang="en-US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759790" y="1626908"/>
            <a:ext cx="579120" cy="640080"/>
            <a:chOff x="762000" y="782320"/>
            <a:chExt cx="579120" cy="640080"/>
          </a:xfrm>
        </p:grpSpPr>
        <p:sp>
          <p:nvSpPr>
            <p:cNvPr id="56" name="Oval 55"/>
            <p:cNvSpPr/>
            <p:nvPr/>
          </p:nvSpPr>
          <p:spPr>
            <a:xfrm>
              <a:off x="762000" y="782320"/>
              <a:ext cx="579120" cy="64008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35572" y="858520"/>
              <a:ext cx="429348" cy="4876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5</a:t>
              </a:r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80356" y="3341702"/>
            <a:ext cx="441105" cy="752777"/>
            <a:chOff x="3450195" y="1085519"/>
            <a:chExt cx="549206" cy="6419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9" name="Right Arrow 58"/>
            <p:cNvSpPr/>
            <p:nvPr/>
          </p:nvSpPr>
          <p:spPr>
            <a:xfrm rot="8859">
              <a:off x="3450195" y="1085519"/>
              <a:ext cx="549206" cy="64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0" name="Right Arrow 4"/>
            <p:cNvSpPr/>
            <p:nvPr/>
          </p:nvSpPr>
          <p:spPr>
            <a:xfrm rot="8859">
              <a:off x="3450195" y="1213698"/>
              <a:ext cx="384444" cy="38517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47353" y="3404638"/>
            <a:ext cx="366328" cy="752777"/>
            <a:chOff x="3450195" y="1085519"/>
            <a:chExt cx="549206" cy="6419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2" name="Right Arrow 61"/>
            <p:cNvSpPr/>
            <p:nvPr/>
          </p:nvSpPr>
          <p:spPr>
            <a:xfrm rot="8859">
              <a:off x="3450195" y="1085519"/>
              <a:ext cx="549206" cy="64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3" name="Right Arrow 4"/>
            <p:cNvSpPr/>
            <p:nvPr/>
          </p:nvSpPr>
          <p:spPr>
            <a:xfrm rot="8859">
              <a:off x="3450195" y="1213698"/>
              <a:ext cx="384444" cy="38517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291959" y="3497470"/>
            <a:ext cx="366328" cy="752777"/>
            <a:chOff x="3450195" y="1085519"/>
            <a:chExt cx="549206" cy="6419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1" name="Right Arrow 70"/>
            <p:cNvSpPr/>
            <p:nvPr/>
          </p:nvSpPr>
          <p:spPr>
            <a:xfrm rot="8859">
              <a:off x="3450195" y="1085519"/>
              <a:ext cx="549206" cy="64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2" name="Right Arrow 4"/>
            <p:cNvSpPr/>
            <p:nvPr/>
          </p:nvSpPr>
          <p:spPr>
            <a:xfrm rot="8859">
              <a:off x="3450195" y="1213698"/>
              <a:ext cx="384444" cy="38517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824816" y="3567684"/>
            <a:ext cx="366328" cy="752777"/>
            <a:chOff x="3450195" y="1085519"/>
            <a:chExt cx="549206" cy="6419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4" name="Right Arrow 73"/>
            <p:cNvSpPr/>
            <p:nvPr/>
          </p:nvSpPr>
          <p:spPr>
            <a:xfrm rot="8859">
              <a:off x="3450195" y="1085519"/>
              <a:ext cx="549206" cy="64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Right Arrow 4"/>
            <p:cNvSpPr/>
            <p:nvPr/>
          </p:nvSpPr>
          <p:spPr>
            <a:xfrm rot="8859">
              <a:off x="3450195" y="1213698"/>
              <a:ext cx="384444" cy="38517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7630" y="3490712"/>
            <a:ext cx="140388" cy="4515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2066314" y="3748947"/>
            <a:ext cx="140388" cy="4515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"/>
            <a:ext cx="12192000" cy="84137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TAHAPAN PENDAFTARAN SBMPTN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299" y="2181802"/>
            <a:ext cx="6973269" cy="40869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0" cmpd="tri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MENGISI BIODATA</a:t>
            </a:r>
            <a:r>
              <a:rPr lang="en-US" sz="2000" dirty="0"/>
              <a:t> (</a:t>
            </a:r>
            <a:r>
              <a:rPr lang="en-US" sz="2000" dirty="0" err="1"/>
              <a:t>kecuali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terdaftar</a:t>
            </a:r>
            <a:r>
              <a:rPr lang="en-US" sz="2000" dirty="0"/>
              <a:t> di SNMPTN).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/>
              <a:t>Memilih</a:t>
            </a:r>
            <a:r>
              <a:rPr lang="en-US" sz="2000" dirty="0"/>
              <a:t> PTN </a:t>
            </a:r>
            <a:r>
              <a:rPr lang="en-US" sz="2000" dirty="0" err="1"/>
              <a:t>dan</a:t>
            </a:r>
            <a:r>
              <a:rPr lang="en-US" sz="2000" dirty="0"/>
              <a:t> Program </a:t>
            </a:r>
            <a:r>
              <a:rPr lang="en-US" sz="2000" dirty="0" err="1"/>
              <a:t>Studi</a:t>
            </a:r>
            <a:r>
              <a:rPr lang="en-US" sz="2000" dirty="0"/>
              <a:t>:</a:t>
            </a:r>
          </a:p>
          <a:p>
            <a:pPr marL="985838" lvl="1" indent="0"/>
            <a:r>
              <a:rPr lang="en-US" sz="2000" dirty="0" err="1"/>
              <a:t>Pendaftar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b="1" dirty="0"/>
              <a:t>SEBANYAK-BANYAKNYA </a:t>
            </a:r>
            <a:r>
              <a:rPr lang="en-US" sz="2000" b="1" dirty="0" smtClean="0"/>
              <a:t>2 (DUA) </a:t>
            </a:r>
            <a:r>
              <a:rPr lang="en-US" sz="2000" b="1" dirty="0"/>
              <a:t>PTN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b="1" dirty="0"/>
              <a:t>SEBANYAK-BANYAKNYA </a:t>
            </a:r>
            <a:r>
              <a:rPr lang="en-US" sz="2000" b="1" dirty="0" smtClean="0"/>
              <a:t>2 (DUA) </a:t>
            </a:r>
            <a:r>
              <a:rPr lang="en-US" sz="2000" b="1" dirty="0"/>
              <a:t>PROGRAM STUDI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b="1" dirty="0" smtClean="0"/>
              <a:t>1 (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) </a:t>
            </a:r>
            <a:r>
              <a:rPr lang="en-US" sz="2000" b="1" dirty="0"/>
              <a:t>PTN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smtClean="0"/>
              <a:t>2 (</a:t>
            </a:r>
            <a:r>
              <a:rPr lang="en-US" sz="2000" b="1" dirty="0" err="1" smtClean="0"/>
              <a:t>dua</a:t>
            </a:r>
            <a:r>
              <a:rPr lang="en-US" sz="2000" b="1" dirty="0" smtClean="0"/>
              <a:t>) </a:t>
            </a:r>
            <a:r>
              <a:rPr lang="en-US" sz="2000" b="1" dirty="0"/>
              <a:t>PTN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MENGUNGGAH DOKUMEN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persyaratan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b="1" dirty="0"/>
              <a:t>PORTOFOLIO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pendaftar</a:t>
            </a:r>
            <a:r>
              <a:rPr lang="en-US" sz="2000" dirty="0"/>
              <a:t> yang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b="1" dirty="0" smtClean="0"/>
              <a:t>Program </a:t>
            </a:r>
            <a:r>
              <a:rPr lang="en-US" sz="2000" b="1" dirty="0" err="1" smtClean="0"/>
              <a:t>Studi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Seni</a:t>
            </a:r>
            <a:r>
              <a:rPr lang="en-US" sz="2000" b="1" dirty="0" smtClean="0"/>
              <a:t> Dan </a:t>
            </a:r>
            <a:r>
              <a:rPr lang="en-US" sz="2000" b="1" dirty="0" err="1" smtClean="0"/>
              <a:t>Olahraga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690370" y="996961"/>
            <a:ext cx="4582160" cy="130287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/>
              <a:t>PENDAFTARAN*)</a:t>
            </a:r>
            <a:r>
              <a:rPr lang="en-US" sz="2400" dirty="0"/>
              <a:t> </a:t>
            </a:r>
          </a:p>
          <a:p>
            <a:pPr lvl="0" algn="ctr"/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SBMPTN (http://pendaftaran.sbmptn.ac.id)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79360" y="996962"/>
            <a:ext cx="4236720" cy="130287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nb-NO" sz="2400" b="1" dirty="0"/>
              <a:t>PENGUMUMAN</a:t>
            </a:r>
            <a:r>
              <a:rPr lang="nb-NO" sz="2400" dirty="0"/>
              <a:t> </a:t>
            </a:r>
            <a:endParaRPr lang="nb-NO" sz="2400" dirty="0" smtClean="0"/>
          </a:p>
          <a:p>
            <a:pPr lvl="0" algn="ctr"/>
            <a:r>
              <a:rPr lang="nb-NO" sz="2400" dirty="0" smtClean="0"/>
              <a:t>bersama </a:t>
            </a:r>
            <a:r>
              <a:rPr lang="nb-NO" sz="2400" dirty="0"/>
              <a:t>kelulusan hasil SBMPTN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320876" y="3142990"/>
            <a:ext cx="4495204" cy="2102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*)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Bagi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siswa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telah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dinyatakan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lolos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SNMPTN 2019 </a:t>
            </a:r>
            <a:r>
              <a:rPr lang="en-ID" sz="2400" b="1" dirty="0" err="1" smtClean="0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ID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b="1" dirty="0" err="1" smtClean="0">
                <a:solidFill>
                  <a:schemeClr val="tx2">
                    <a:lumMod val="50000"/>
                  </a:schemeClr>
                </a:solidFill>
              </a:rPr>
              <a:t>tertolak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mendaftar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smtClean="0">
                <a:solidFill>
                  <a:schemeClr val="tx2">
                    <a:lumMod val="50000"/>
                  </a:schemeClr>
                </a:solidFill>
              </a:rPr>
              <a:t>SBMPTN 2019 karena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sistem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sudah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tx2">
                    <a:lumMod val="50000"/>
                  </a:schemeClr>
                </a:solidFill>
              </a:rPr>
              <a:t>terintegrasi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84290" y="1272011"/>
            <a:ext cx="1083310" cy="752777"/>
            <a:chOff x="3450195" y="1085519"/>
            <a:chExt cx="549206" cy="6419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ight Arrow 14"/>
            <p:cNvSpPr/>
            <p:nvPr/>
          </p:nvSpPr>
          <p:spPr>
            <a:xfrm rot="8859">
              <a:off x="3450195" y="1085519"/>
              <a:ext cx="549206" cy="64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 rot="8859">
              <a:off x="3450195" y="1213698"/>
              <a:ext cx="384444" cy="38517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749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61"/>
            <a:ext cx="12192000" cy="971550"/>
          </a:xfrm>
          <a:solidFill>
            <a:srgbClr val="002060"/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 SNMPTN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59229"/>
              </p:ext>
            </p:extLst>
          </p:nvPr>
        </p:nvGraphicFramePr>
        <p:xfrm>
          <a:off x="904875" y="1184564"/>
          <a:ext cx="10541285" cy="4511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0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06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4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KEGIATAN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WAKTU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73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Launching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400" u="none" strike="noStrike" dirty="0">
                          <a:effectLst/>
                          <a:latin typeface="+mn-lt"/>
                        </a:rPr>
                        <a:t>04 Januari 2019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3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Pengisian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Verifikasi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PDSS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04 - 25 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Januari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2019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3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Pendaftaran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SNMPTN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2400" u="none" strike="noStrike" dirty="0">
                          <a:effectLst/>
                          <a:latin typeface="+mn-lt"/>
                        </a:rPr>
                        <a:t>04 - 14</a:t>
                      </a:r>
                      <a:r>
                        <a:rPr lang="ro-RO" sz="2400" u="none" strike="noStrike" dirty="0">
                          <a:effectLst/>
                          <a:latin typeface="+mn-lt"/>
                        </a:rPr>
                        <a:t> Februari 2019</a:t>
                      </a:r>
                      <a:endParaRPr lang="ro-R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68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Pengumuman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Hasil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+mn-lt"/>
                        </a:rPr>
                        <a:t>SNMPTN </a:t>
                      </a:r>
                    </a:p>
                    <a:p>
                      <a:pPr algn="l" rtl="0" fontAlgn="ctr"/>
                      <a:r>
                        <a:rPr lang="en-US" sz="24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pukul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+mn-lt"/>
                        </a:rPr>
                        <a:t>15.00 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WIB)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2400" u="none" strike="noStrike" dirty="0">
                          <a:effectLst/>
                          <a:latin typeface="+mn-lt"/>
                        </a:rPr>
                        <a:t>23</a:t>
                      </a:r>
                      <a:r>
                        <a:rPr lang="en-US" sz="24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2400" u="none" strike="noStrike" dirty="0" err="1">
                          <a:effectLst/>
                          <a:latin typeface="+mn-lt"/>
                        </a:rPr>
                        <a:t>Maret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20</a:t>
                      </a:r>
                      <a:r>
                        <a:rPr lang="mr-IN" sz="24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7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Pendaftaran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Ulang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Peserta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yang lulus SNMPTN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 err="1" smtClean="0">
                          <a:effectLst/>
                          <a:latin typeface="+mn-lt"/>
                        </a:rPr>
                        <a:t>Lihat</a:t>
                      </a:r>
                      <a:r>
                        <a:rPr lang="en-US" sz="2400" u="none" strike="noStrike" dirty="0" smtClean="0">
                          <a:effectLst/>
                          <a:latin typeface="+mn-lt"/>
                        </a:rPr>
                        <a:t> di </a:t>
                      </a:r>
                      <a:r>
                        <a:rPr lang="en-US" sz="2400" u="none" strike="noStrike" dirty="0" err="1" smtClean="0">
                          <a:effectLst/>
                          <a:latin typeface="+mn-lt"/>
                        </a:rPr>
                        <a:t>laman</a:t>
                      </a:r>
                      <a:r>
                        <a:rPr lang="en-US" sz="2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u="none" strike="noStrike" dirty="0" err="1" smtClean="0">
                          <a:effectLst/>
                          <a:latin typeface="+mn-lt"/>
                        </a:rPr>
                        <a:t>masing-masing</a:t>
                      </a:r>
                      <a:r>
                        <a:rPr lang="en-US" sz="2400" u="none" strike="noStrike" dirty="0" smtClean="0">
                          <a:effectLst/>
                          <a:latin typeface="+mn-lt"/>
                        </a:rPr>
                        <a:t> PTN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61"/>
            <a:ext cx="12192000" cy="971550"/>
          </a:xfrm>
          <a:solidFill>
            <a:srgbClr val="002060"/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93042"/>
              </p:ext>
            </p:extLst>
          </p:nvPr>
        </p:nvGraphicFramePr>
        <p:xfrm>
          <a:off x="1017248" y="3871877"/>
          <a:ext cx="10303743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0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3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KEGIATAN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WAKTU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D" sz="2600" dirty="0" err="1">
                          <a:latin typeface="+mn-lt"/>
                        </a:rPr>
                        <a:t>Pendaftaran</a:t>
                      </a:r>
                      <a:endParaRPr lang="en-US" sz="2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600" dirty="0">
                          <a:latin typeface="+mn-lt"/>
                        </a:rPr>
                        <a:t>12 </a:t>
                      </a:r>
                      <a:r>
                        <a:rPr lang="en-ID" sz="2600" dirty="0" err="1" smtClean="0">
                          <a:latin typeface="+mn-lt"/>
                        </a:rPr>
                        <a:t>Januari</a:t>
                      </a:r>
                      <a:r>
                        <a:rPr lang="en-ID" sz="2600" dirty="0" smtClean="0">
                          <a:latin typeface="+mn-lt"/>
                        </a:rPr>
                        <a:t> - 27 </a:t>
                      </a:r>
                      <a:r>
                        <a:rPr lang="en-ID" sz="2600" dirty="0" err="1" smtClean="0">
                          <a:latin typeface="+mn-lt"/>
                        </a:rPr>
                        <a:t>Maret</a:t>
                      </a:r>
                      <a:r>
                        <a:rPr lang="en-ID" sz="2600" dirty="0" smtClean="0">
                          <a:latin typeface="+mn-lt"/>
                        </a:rPr>
                        <a:t> 2019</a:t>
                      </a:r>
                      <a:endParaRPr lang="en-US" sz="2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D" sz="2600" dirty="0" err="1">
                          <a:latin typeface="+mn-lt"/>
                        </a:rPr>
                        <a:t>Pelaksanaan</a:t>
                      </a:r>
                      <a:endParaRPr lang="en-US" sz="2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30 </a:t>
                      </a:r>
                      <a:r>
                        <a:rPr lang="en-US" sz="2600" dirty="0" err="1" smtClean="0"/>
                        <a:t>Maret</a:t>
                      </a:r>
                      <a:r>
                        <a:rPr lang="en-US" sz="2600" dirty="0" smtClean="0"/>
                        <a:t> - 26 Mei 2019</a:t>
                      </a:r>
                      <a:endParaRPr lang="en-US" sz="2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D" sz="2600" dirty="0" err="1" smtClean="0">
                          <a:latin typeface="+mn-lt"/>
                        </a:rPr>
                        <a:t>Pengumuman</a:t>
                      </a:r>
                      <a:r>
                        <a:rPr lang="en-ID" sz="2600" dirty="0" smtClean="0">
                          <a:latin typeface="+mn-lt"/>
                        </a:rPr>
                        <a:t> </a:t>
                      </a:r>
                      <a:r>
                        <a:rPr lang="en-ID" sz="2600" dirty="0" err="1" smtClean="0">
                          <a:latin typeface="+mn-lt"/>
                        </a:rPr>
                        <a:t>Hasil</a:t>
                      </a:r>
                      <a:r>
                        <a:rPr lang="en-ID" sz="2600" dirty="0" smtClean="0">
                          <a:latin typeface="+mn-lt"/>
                        </a:rPr>
                        <a:t> UTBK</a:t>
                      </a:r>
                      <a:endParaRPr lang="en-US" sz="2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600" dirty="0">
                          <a:latin typeface="+mn-lt"/>
                        </a:rPr>
                        <a:t>+/-</a:t>
                      </a:r>
                      <a:r>
                        <a:rPr lang="en-ID" sz="2600" baseline="0" dirty="0">
                          <a:latin typeface="+mn-lt"/>
                        </a:rPr>
                        <a:t> 10 </a:t>
                      </a:r>
                      <a:r>
                        <a:rPr lang="en-ID" sz="2600" baseline="0" dirty="0" err="1" smtClean="0">
                          <a:latin typeface="+mn-lt"/>
                        </a:rPr>
                        <a:t>hari</a:t>
                      </a:r>
                      <a:r>
                        <a:rPr lang="en-ID" sz="2600" baseline="0" dirty="0" smtClean="0">
                          <a:latin typeface="+mn-lt"/>
                        </a:rPr>
                        <a:t> </a:t>
                      </a:r>
                      <a:r>
                        <a:rPr lang="en-ID" sz="2600" baseline="0" dirty="0" err="1" smtClean="0">
                          <a:latin typeface="+mn-lt"/>
                        </a:rPr>
                        <a:t>setelah</a:t>
                      </a:r>
                      <a:r>
                        <a:rPr lang="en-ID" sz="2600" baseline="0" dirty="0" smtClean="0">
                          <a:latin typeface="+mn-lt"/>
                        </a:rPr>
                        <a:t> </a:t>
                      </a:r>
                      <a:r>
                        <a:rPr lang="en-ID" sz="2600" baseline="0" dirty="0" err="1" smtClean="0">
                          <a:latin typeface="+mn-lt"/>
                        </a:rPr>
                        <a:t>pelaksanaan</a:t>
                      </a:r>
                      <a:r>
                        <a:rPr lang="en-ID" sz="2600" baseline="0" dirty="0" smtClean="0">
                          <a:latin typeface="+mn-lt"/>
                        </a:rPr>
                        <a:t> UTBK</a:t>
                      </a:r>
                      <a:endParaRPr lang="en-US" sz="2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92" y="1640715"/>
            <a:ext cx="1248704" cy="10542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3928" y="1194062"/>
            <a:ext cx="2042160" cy="379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</a:rPr>
              <a:t>PELAKSANAAN 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291" y="2665601"/>
            <a:ext cx="2042160" cy="37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err="1" smtClean="0">
                <a:solidFill>
                  <a:srgbClr val="FF0000"/>
                </a:solidFill>
              </a:rPr>
              <a:t>Sabtu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dan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Minggu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2222" y="1229131"/>
            <a:ext cx="2399991" cy="371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</a:rPr>
              <a:t>SESI TES*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2252" y="2686326"/>
            <a:ext cx="2476770" cy="37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err="1" smtClean="0">
                <a:solidFill>
                  <a:schemeClr val="accent1">
                    <a:lumMod val="50000"/>
                  </a:schemeClr>
                </a:solidFill>
              </a:rPr>
              <a:t>Sesi</a:t>
            </a:r>
            <a:r>
              <a:rPr lang="en-ID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accent1">
                    <a:lumMod val="50000"/>
                  </a:schemeClr>
                </a:solidFill>
              </a:rPr>
              <a:t>Pagi</a:t>
            </a:r>
            <a:r>
              <a:rPr lang="en-ID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ID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accent1">
                    <a:lumMod val="50000"/>
                  </a:schemeClr>
                </a:solidFill>
              </a:rPr>
              <a:t>Sesi</a:t>
            </a:r>
            <a:r>
              <a:rPr lang="en-ID" b="1" dirty="0" smtClean="0">
                <a:solidFill>
                  <a:schemeClr val="accent1">
                    <a:lumMod val="50000"/>
                  </a:schemeClr>
                </a:solidFill>
              </a:rPr>
              <a:t> Siang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6433" y="1261015"/>
            <a:ext cx="2042160" cy="379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</a:rPr>
              <a:t>JUMLAH HARI TES*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576" y="3251674"/>
            <a:ext cx="11379023" cy="452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ID" sz="2000" dirty="0" smtClean="0">
                <a:solidFill>
                  <a:schemeClr val="tx1"/>
                </a:solidFill>
              </a:rPr>
              <a:t>*) </a:t>
            </a:r>
            <a:r>
              <a:rPr lang="en-ID" sz="2000" dirty="0" err="1" smtClean="0">
                <a:solidFill>
                  <a:schemeClr val="tx1"/>
                </a:solidFill>
              </a:rPr>
              <a:t>J</a:t>
            </a:r>
            <a:r>
              <a:rPr lang="en-ID" sz="2000" b="1" dirty="0" err="1" smtClean="0">
                <a:solidFill>
                  <a:schemeClr val="tx1"/>
                </a:solidFill>
              </a:rPr>
              <a:t>umlah</a:t>
            </a:r>
            <a:r>
              <a:rPr lang="en-ID" sz="2000" b="1" dirty="0" smtClean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hari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sesi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ujian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memperhitungkan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jumlah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pendaftar</a:t>
            </a:r>
            <a:r>
              <a:rPr lang="en-ID" sz="2000" b="1" dirty="0">
                <a:solidFill>
                  <a:schemeClr val="tx1"/>
                </a:solidFill>
              </a:rPr>
              <a:t> di </a:t>
            </a:r>
            <a:r>
              <a:rPr lang="en-ID" sz="2000" b="1" dirty="0" err="1">
                <a:solidFill>
                  <a:schemeClr val="tx1"/>
                </a:solidFill>
              </a:rPr>
              <a:t>Pusat</a:t>
            </a:r>
            <a:r>
              <a:rPr lang="en-ID" sz="2000" b="1" dirty="0">
                <a:solidFill>
                  <a:schemeClr val="tx1"/>
                </a:solidFill>
              </a:rPr>
              <a:t> UTBK PTN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94" y="1649402"/>
            <a:ext cx="1006150" cy="10061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22793" y="2721005"/>
            <a:ext cx="2418054" cy="30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err="1" smtClean="0">
                <a:solidFill>
                  <a:srgbClr val="FF0000"/>
                </a:solidFill>
              </a:rPr>
              <a:t>Lihat</a:t>
            </a:r>
            <a:r>
              <a:rPr lang="en-ID" b="1" dirty="0" smtClean="0">
                <a:solidFill>
                  <a:srgbClr val="FF0000"/>
                </a:solidFill>
              </a:rPr>
              <a:t> di web </a:t>
            </a:r>
            <a:r>
              <a:rPr lang="en-ID" b="1" dirty="0" err="1" smtClean="0">
                <a:solidFill>
                  <a:srgbClr val="FF0000"/>
                </a:solidFill>
              </a:rPr>
              <a:t>resmi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94030" y="1273601"/>
            <a:ext cx="2042160" cy="379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</a:rPr>
              <a:t>LOKASI 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33598" y="1805158"/>
            <a:ext cx="853475" cy="68915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200" b="1" dirty="0" smtClean="0">
                <a:solidFill>
                  <a:schemeClr val="tx1"/>
                </a:solidFill>
              </a:rPr>
              <a:t>12x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40994" y="2687662"/>
            <a:ext cx="3559566" cy="3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err="1" smtClean="0">
                <a:solidFill>
                  <a:schemeClr val="accent1">
                    <a:lumMod val="50000"/>
                  </a:schemeClr>
                </a:solidFill>
              </a:rPr>
              <a:t>Pusat</a:t>
            </a:r>
            <a:r>
              <a:rPr lang="en-ID" b="1" dirty="0" smtClean="0">
                <a:solidFill>
                  <a:schemeClr val="accent1">
                    <a:lumMod val="50000"/>
                  </a:schemeClr>
                </a:solidFill>
              </a:rPr>
              <a:t> UTBK PTN, </a:t>
            </a:r>
            <a:r>
              <a:rPr lang="en-ID" b="1" dirty="0" err="1" smtClean="0">
                <a:solidFill>
                  <a:schemeClr val="accent1">
                    <a:lumMod val="50000"/>
                  </a:schemeClr>
                </a:solidFill>
              </a:rPr>
              <a:t>lihat</a:t>
            </a:r>
            <a:r>
              <a:rPr lang="en-ID" b="1" dirty="0" smtClean="0">
                <a:solidFill>
                  <a:schemeClr val="accent1">
                    <a:lumMod val="50000"/>
                  </a:schemeClr>
                </a:solidFill>
              </a:rPr>
              <a:t> di web </a:t>
            </a:r>
            <a:r>
              <a:rPr lang="en-ID" b="1" dirty="0" err="1" smtClean="0">
                <a:solidFill>
                  <a:schemeClr val="accent1">
                    <a:lumMod val="50000"/>
                  </a:schemeClr>
                </a:solidFill>
              </a:rPr>
              <a:t>resmi</a:t>
            </a:r>
            <a:r>
              <a:rPr lang="en-ID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784" y="1711835"/>
            <a:ext cx="1698194" cy="9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61"/>
            <a:ext cx="12192000" cy="971550"/>
          </a:xfrm>
          <a:solidFill>
            <a:srgbClr val="002060"/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 SBMPTN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61185"/>
              </p:ext>
            </p:extLst>
          </p:nvPr>
        </p:nvGraphicFramePr>
        <p:xfrm>
          <a:off x="1278782" y="1446851"/>
          <a:ext cx="9777264" cy="2921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1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5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3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WAKTU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04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 err="1">
                          <a:effectLst/>
                        </a:rPr>
                        <a:t>Pendaftaran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</a:rPr>
                        <a:t>Seleksi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8288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800" u="none" strike="noStrike" dirty="0">
                          <a:effectLst/>
                        </a:rPr>
                        <a:t>10</a:t>
                      </a:r>
                      <a:r>
                        <a:rPr lang="de-DE" sz="2800" u="none" strike="noStrike" baseline="0" dirty="0">
                          <a:effectLst/>
                        </a:rPr>
                        <a:t> - 24</a:t>
                      </a:r>
                      <a:r>
                        <a:rPr lang="de-DE" sz="2800" u="none" strike="noStrike" dirty="0">
                          <a:effectLst/>
                        </a:rPr>
                        <a:t> Juni 2019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76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 err="1">
                          <a:effectLst/>
                        </a:rPr>
                        <a:t>Pengumuman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</a:rPr>
                        <a:t>Hasil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</a:rPr>
                        <a:t>Seleksi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</a:rPr>
                        <a:t>Jalur</a:t>
                      </a:r>
                      <a:r>
                        <a:rPr lang="en-US" sz="2800" u="none" strike="noStrike" dirty="0">
                          <a:effectLst/>
                        </a:rPr>
                        <a:t> SBMPTN (</a:t>
                      </a:r>
                      <a:r>
                        <a:rPr lang="en-US" sz="2800" u="none" strike="noStrike" dirty="0" err="1">
                          <a:effectLst/>
                        </a:rPr>
                        <a:t>pukul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 smtClean="0">
                          <a:effectLst/>
                        </a:rPr>
                        <a:t>15.00 </a:t>
                      </a:r>
                      <a:r>
                        <a:rPr lang="en-US" sz="2800" u="none" strike="noStrike" dirty="0">
                          <a:effectLst/>
                        </a:rPr>
                        <a:t>WIB)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8288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800" u="none" strike="noStrike" dirty="0">
                          <a:effectLst/>
                        </a:rPr>
                        <a:t>9 Juli 2019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8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449388" y="7548563"/>
            <a:ext cx="45561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E58302D-9AEE-44A2-A231-EB650E1D59DA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="" xmlns:a16="http://schemas.microsoft.com/office/drawing/2014/main" id="{E9DB0710-657A-436A-AA80-0838168F21B9}"/>
              </a:ext>
            </a:extLst>
          </p:cNvPr>
          <p:cNvSpPr/>
          <p:nvPr/>
        </p:nvSpPr>
        <p:spPr>
          <a:xfrm>
            <a:off x="136951" y="2340136"/>
            <a:ext cx="12055049" cy="2306612"/>
          </a:xfrm>
          <a:prstGeom prst="rightArrow">
            <a:avLst>
              <a:gd name="adj1" fmla="val 61111"/>
              <a:gd name="adj2" fmla="val 4989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0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34F3BF5B-C83C-458A-AB40-06C0F3B3140E}"/>
              </a:ext>
            </a:extLst>
          </p:cNvPr>
          <p:cNvCxnSpPr/>
          <p:nvPr/>
        </p:nvCxnSpPr>
        <p:spPr>
          <a:xfrm flipH="1" flipV="1">
            <a:off x="488093" y="1112781"/>
            <a:ext cx="11969" cy="2137118"/>
          </a:xfrm>
          <a:prstGeom prst="line">
            <a:avLst/>
          </a:prstGeom>
          <a:ln>
            <a:solidFill>
              <a:srgbClr val="00B0F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3">
            <a:extLst>
              <a:ext uri="{FF2B5EF4-FFF2-40B4-BE49-F238E27FC236}">
                <a16:creationId xmlns="" xmlns:a16="http://schemas.microsoft.com/office/drawing/2014/main" id="{D1F4CF4F-C044-47BC-B58A-C521B7F81436}"/>
              </a:ext>
            </a:extLst>
          </p:cNvPr>
          <p:cNvSpPr/>
          <p:nvPr/>
        </p:nvSpPr>
        <p:spPr>
          <a:xfrm rot="5400000">
            <a:off x="434910" y="1135799"/>
            <a:ext cx="254000" cy="14763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628551" y="960595"/>
            <a:ext cx="23264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Launching SNMPTN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4 Jan 2019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62944" y="3278725"/>
            <a:ext cx="1259481" cy="276999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JAN</a:t>
            </a:r>
            <a:endParaRPr lang="id-ID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4695A63B-BC34-4B97-A7C8-D8EE61B37EC3}"/>
              </a:ext>
            </a:extLst>
          </p:cNvPr>
          <p:cNvCxnSpPr/>
          <p:nvPr/>
        </p:nvCxnSpPr>
        <p:spPr>
          <a:xfrm flipH="1" flipV="1">
            <a:off x="564981" y="1649629"/>
            <a:ext cx="9932" cy="1628845"/>
          </a:xfrm>
          <a:prstGeom prst="line">
            <a:avLst/>
          </a:prstGeom>
          <a:ln>
            <a:solidFill>
              <a:srgbClr val="00B0F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3">
            <a:extLst>
              <a:ext uri="{FF2B5EF4-FFF2-40B4-BE49-F238E27FC236}">
                <a16:creationId xmlns="" xmlns:a16="http://schemas.microsoft.com/office/drawing/2014/main" id="{80CB1491-3C3B-44DA-81BE-76DD3A6DD055}"/>
              </a:ext>
            </a:extLst>
          </p:cNvPr>
          <p:cNvSpPr/>
          <p:nvPr/>
        </p:nvSpPr>
        <p:spPr>
          <a:xfrm rot="5400000">
            <a:off x="544344" y="1708368"/>
            <a:ext cx="252413" cy="14763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744370" y="1567079"/>
            <a:ext cx="35474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Arial" panose="020B0604020202020204" pitchFamily="34" charset="0"/>
              </a:rPr>
              <a:t>Pengisian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Arial" panose="020B0604020202020204" pitchFamily="34" charset="0"/>
              </a:rPr>
              <a:t>dan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Arial" panose="020B0604020202020204" pitchFamily="34" charset="0"/>
              </a:rPr>
              <a:t>Verifikasi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 PDSS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4 - 25 Jan 2019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6FD6EDE-9A2B-463B-ACD8-3CF43B999195}"/>
              </a:ext>
            </a:extLst>
          </p:cNvPr>
          <p:cNvCxnSpPr/>
          <p:nvPr/>
        </p:nvCxnSpPr>
        <p:spPr>
          <a:xfrm flipV="1">
            <a:off x="1828730" y="2209663"/>
            <a:ext cx="14287" cy="1068811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3">
            <a:extLst>
              <a:ext uri="{FF2B5EF4-FFF2-40B4-BE49-F238E27FC236}">
                <a16:creationId xmlns="" xmlns:a16="http://schemas.microsoft.com/office/drawing/2014/main" id="{362AB899-938E-4D43-9810-46683050F86F}"/>
              </a:ext>
            </a:extLst>
          </p:cNvPr>
          <p:cNvSpPr/>
          <p:nvPr/>
        </p:nvSpPr>
        <p:spPr>
          <a:xfrm rot="5400000">
            <a:off x="1789042" y="2274749"/>
            <a:ext cx="279400" cy="133350"/>
          </a:xfrm>
          <a:prstGeom prst="triangl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047970" y="2148391"/>
            <a:ext cx="2816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SNMPTN</a:t>
            </a:r>
            <a:endParaRPr lang="id-ID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4- 14 Feb 2019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646202" y="3278474"/>
            <a:ext cx="1320800" cy="276999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09538" indent="-1095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FEBRUARI</a:t>
            </a:r>
            <a:endParaRPr lang="id-ID" alt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4DF7B3B9-3716-45C0-8C6C-BF12FE3592A6}"/>
              </a:ext>
            </a:extLst>
          </p:cNvPr>
          <p:cNvSpPr/>
          <p:nvPr/>
        </p:nvSpPr>
        <p:spPr>
          <a:xfrm>
            <a:off x="2981415" y="3278474"/>
            <a:ext cx="1346949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09538" indent="-109538" algn="ctr">
              <a:defRPr/>
            </a:pPr>
            <a:r>
              <a:rPr lang="en-ID" sz="1200" b="1" dirty="0">
                <a:solidFill>
                  <a:schemeClr val="bg1"/>
                </a:solidFill>
              </a:rPr>
              <a:t>MARET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E1EC4272-F1F6-4B4D-B720-11535620211B}"/>
              </a:ext>
            </a:extLst>
          </p:cNvPr>
          <p:cNvSpPr/>
          <p:nvPr/>
        </p:nvSpPr>
        <p:spPr>
          <a:xfrm>
            <a:off x="4328364" y="3281650"/>
            <a:ext cx="1474787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09538" indent="-109538" algn="ctr">
              <a:defRPr/>
            </a:pPr>
            <a:r>
              <a:rPr lang="en-ID" sz="1200" b="1" dirty="0">
                <a:solidFill>
                  <a:schemeClr val="bg1"/>
                </a:solidFill>
              </a:rPr>
              <a:t>APRIL</a:t>
            </a:r>
            <a:endParaRPr lang="id-ID" sz="1200" b="1" dirty="0">
              <a:solidFill>
                <a:schemeClr val="bg1"/>
              </a:solidFill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F0CFB8FF-EE32-4C05-B9AB-EB1C39E764FC}"/>
              </a:ext>
            </a:extLst>
          </p:cNvPr>
          <p:cNvCxnSpPr/>
          <p:nvPr/>
        </p:nvCxnSpPr>
        <p:spPr>
          <a:xfrm flipH="1" flipV="1">
            <a:off x="3946696" y="2710149"/>
            <a:ext cx="6350" cy="5397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Isosceles Triangle 3">
            <a:extLst>
              <a:ext uri="{FF2B5EF4-FFF2-40B4-BE49-F238E27FC236}">
                <a16:creationId xmlns="" xmlns:a16="http://schemas.microsoft.com/office/drawing/2014/main" id="{C085EC81-D129-421D-909C-F55B57FF14DD}"/>
              </a:ext>
            </a:extLst>
          </p:cNvPr>
          <p:cNvSpPr/>
          <p:nvPr/>
        </p:nvSpPr>
        <p:spPr>
          <a:xfrm rot="5400000">
            <a:off x="3913359" y="2775237"/>
            <a:ext cx="280987" cy="13493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89370" y="2540285"/>
            <a:ext cx="4295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Pengumuman </a:t>
            </a:r>
            <a:r>
              <a:rPr lang="fi-FI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Hasil </a:t>
            </a:r>
            <a:r>
              <a:rPr lang="fi-FI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SNMPTN 2019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23 </a:t>
            </a:r>
            <a:r>
              <a:rPr lang="en-ID" altLang="en-US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Maret</a:t>
            </a:r>
            <a:r>
              <a:rPr lang="en-ID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2019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67A0C9B1-A570-437C-8A19-EAC70A15D88A}"/>
              </a:ext>
            </a:extLst>
          </p:cNvPr>
          <p:cNvSpPr/>
          <p:nvPr/>
        </p:nvSpPr>
        <p:spPr>
          <a:xfrm>
            <a:off x="5813425" y="3271286"/>
            <a:ext cx="1666001" cy="284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09538" indent="-109538" algn="ctr">
              <a:defRPr/>
            </a:pPr>
            <a:r>
              <a:rPr lang="en-ID" sz="1200" b="1" dirty="0">
                <a:solidFill>
                  <a:schemeClr val="bg1"/>
                </a:solidFill>
              </a:rPr>
              <a:t>MEI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D16D15CE-F221-4084-9928-76291D0A5397}"/>
              </a:ext>
            </a:extLst>
          </p:cNvPr>
          <p:cNvSpPr/>
          <p:nvPr/>
        </p:nvSpPr>
        <p:spPr>
          <a:xfrm>
            <a:off x="7489700" y="3281650"/>
            <a:ext cx="1376489" cy="276999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09538" indent="-109538" algn="ctr">
              <a:defRPr/>
            </a:pPr>
            <a:r>
              <a:rPr lang="en-ID" sz="1200" b="1" dirty="0">
                <a:solidFill>
                  <a:schemeClr val="bg1"/>
                </a:solidFill>
              </a:rPr>
              <a:t>JUNI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25A0FF41-1DA0-46F2-9BAF-7D07FDABC212}"/>
              </a:ext>
            </a:extLst>
          </p:cNvPr>
          <p:cNvSpPr/>
          <p:nvPr/>
        </p:nvSpPr>
        <p:spPr>
          <a:xfrm>
            <a:off x="8840788" y="3280062"/>
            <a:ext cx="1371600" cy="2762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109538" indent="-109538" algn="ctr">
              <a:defRPr/>
            </a:pPr>
            <a:r>
              <a:rPr lang="en-ID" sz="1200" b="1" dirty="0">
                <a:solidFill>
                  <a:schemeClr val="bg1"/>
                </a:solidFill>
              </a:rPr>
              <a:t>JULI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95" name="Title 1">
            <a:extLst>
              <a:ext uri="{FF2B5EF4-FFF2-40B4-BE49-F238E27FC236}">
                <a16:creationId xmlns="" xmlns:a16="http://schemas.microsoft.com/office/drawing/2014/main" id="{A58E1587-5119-4E51-B2AD-8BA880EDECE4}"/>
              </a:ext>
            </a:extLst>
          </p:cNvPr>
          <p:cNvSpPr txBox="1">
            <a:spLocks/>
          </p:cNvSpPr>
          <p:nvPr/>
        </p:nvSpPr>
        <p:spPr bwMode="auto">
          <a:xfrm>
            <a:off x="0" y="-995"/>
            <a:ext cx="12192000" cy="947737"/>
          </a:xfrm>
          <a:prstGeom prst="rect">
            <a:avLst/>
          </a:prstGeom>
          <a:solidFill>
            <a:srgbClr val="002060"/>
          </a:solidFill>
          <a:ln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RANGKUMAN JADWAL SNMPTN, </a:t>
            </a:r>
            <a:r>
              <a:rPr lang="en-US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UTBK, </a:t>
            </a:r>
            <a:r>
              <a:rPr lang="en-US" altLang="en-US" sz="3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dan</a:t>
            </a:r>
            <a: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 SBMPTN TAHUN 2019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1F9860A8-F044-4FAF-BD44-C8FC0E3FA18A}"/>
              </a:ext>
            </a:extLst>
          </p:cNvPr>
          <p:cNvSpPr/>
          <p:nvPr/>
        </p:nvSpPr>
        <p:spPr>
          <a:xfrm>
            <a:off x="9812926" y="1064839"/>
            <a:ext cx="1888235" cy="12752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9" name="Left Arrow 38">
            <a:extLst>
              <a:ext uri="{FF2B5EF4-FFF2-40B4-BE49-F238E27FC236}">
                <a16:creationId xmlns="" xmlns:a16="http://schemas.microsoft.com/office/drawing/2014/main" id="{6547ABF3-53C8-4178-BDDD-10A94AE6E11B}"/>
              </a:ext>
            </a:extLst>
          </p:cNvPr>
          <p:cNvSpPr/>
          <p:nvPr/>
        </p:nvSpPr>
        <p:spPr>
          <a:xfrm>
            <a:off x="9246190" y="1184606"/>
            <a:ext cx="2454971" cy="106362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SNMPTN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A0FF41-1DA0-46F2-9BAF-7D07FDABC212}"/>
              </a:ext>
            </a:extLst>
          </p:cNvPr>
          <p:cNvSpPr/>
          <p:nvPr/>
        </p:nvSpPr>
        <p:spPr>
          <a:xfrm>
            <a:off x="10227551" y="3282036"/>
            <a:ext cx="1371600" cy="2762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109538" indent="-109538" algn="ctr">
              <a:defRPr/>
            </a:pPr>
            <a:r>
              <a:rPr lang="en-ID" sz="1200" b="1" dirty="0">
                <a:solidFill>
                  <a:schemeClr val="bg1"/>
                </a:solidFill>
              </a:rPr>
              <a:t>AGUSTUS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4150" y="4652793"/>
            <a:ext cx="1863820" cy="13014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 sz="1400" b="1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184151" y="4843681"/>
            <a:ext cx="2392468" cy="9445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altLang="en-US" sz="2400" b="1" dirty="0">
                <a:solidFill>
                  <a:schemeClr val="tx1"/>
                </a:solidFill>
                <a:latin typeface="Tahoma" charset="0"/>
              </a:rPr>
              <a:t>SBMPTN</a:t>
            </a:r>
            <a:endParaRPr lang="en-US" altLang="en-US" sz="2400" b="1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5" name="Isosceles Triangle 3"/>
          <p:cNvSpPr/>
          <p:nvPr/>
        </p:nvSpPr>
        <p:spPr>
          <a:xfrm rot="5400000">
            <a:off x="3921297" y="5754257"/>
            <a:ext cx="254000" cy="14605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946696" y="3635045"/>
            <a:ext cx="0" cy="23440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149897" y="5534897"/>
            <a:ext cx="3802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 UTBK </a:t>
            </a:r>
            <a:r>
              <a:rPr lang="fi-FI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kali- 24 Sesi)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Maret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- 26 Mei 2019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34F3BF5B-C83C-458A-AB40-06C0F3B3140E}"/>
              </a:ext>
            </a:extLst>
          </p:cNvPr>
          <p:cNvCxnSpPr/>
          <p:nvPr/>
        </p:nvCxnSpPr>
        <p:spPr>
          <a:xfrm flipH="1">
            <a:off x="744370" y="3581729"/>
            <a:ext cx="11968" cy="878626"/>
          </a:xfrm>
          <a:prstGeom prst="line">
            <a:avLst/>
          </a:prstGeom>
          <a:ln>
            <a:solidFill>
              <a:srgbClr val="00B0F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3">
            <a:extLst>
              <a:ext uri="{FF2B5EF4-FFF2-40B4-BE49-F238E27FC236}">
                <a16:creationId xmlns="" xmlns:a16="http://schemas.microsoft.com/office/drawing/2014/main" id="{80CB1491-3C3B-44DA-81BE-76DD3A6DD055}"/>
              </a:ext>
            </a:extLst>
          </p:cNvPr>
          <p:cNvSpPr/>
          <p:nvPr/>
        </p:nvSpPr>
        <p:spPr>
          <a:xfrm rot="5400000">
            <a:off x="736914" y="4273431"/>
            <a:ext cx="252413" cy="14763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38085" y="4037958"/>
            <a:ext cx="2904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Arial" panose="020B0604020202020204" pitchFamily="34" charset="0"/>
              </a:rPr>
              <a:t>Pendaftaran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UTBK</a:t>
            </a:r>
            <a:endParaRPr lang="en-US" altLang="en-US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12 Jan - 27 Maret 2019</a:t>
            </a:r>
          </a:p>
        </p:txBody>
      </p:sp>
      <p:sp>
        <p:nvSpPr>
          <p:cNvPr id="43" name="Isosceles Triangle 3"/>
          <p:cNvSpPr/>
          <p:nvPr/>
        </p:nvSpPr>
        <p:spPr>
          <a:xfrm rot="5400000">
            <a:off x="4664181" y="5125881"/>
            <a:ext cx="254000" cy="14605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672203" y="3635045"/>
            <a:ext cx="0" cy="167669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28951" y="4926923"/>
            <a:ext cx="5175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Pengumuman Hasil </a:t>
            </a:r>
            <a:r>
              <a:rPr lang="fi-FI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UTBK </a:t>
            </a:r>
            <a:endParaRPr lang="fi-FI" alt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April - 2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46" name="Isosceles Triangle 3"/>
          <p:cNvSpPr/>
          <p:nvPr/>
        </p:nvSpPr>
        <p:spPr>
          <a:xfrm rot="5400000">
            <a:off x="7756272" y="4600137"/>
            <a:ext cx="254000" cy="14605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775572" y="3603321"/>
            <a:ext cx="3054" cy="1208636"/>
          </a:xfrm>
          <a:prstGeom prst="line">
            <a:avLst/>
          </a:prstGeom>
          <a:ln>
            <a:solidFill>
              <a:srgbClr val="7030A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910407" y="4438169"/>
            <a:ext cx="370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 </a:t>
            </a:r>
            <a:r>
              <a:rPr lang="fi-FI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SBMPTN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10 - 24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9171759" y="3602419"/>
            <a:ext cx="13180" cy="723528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9348248" y="3654985"/>
            <a:ext cx="3229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Pengumuman </a:t>
            </a:r>
            <a:r>
              <a:rPr lang="fi-FI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Hasil </a:t>
            </a:r>
            <a:r>
              <a:rPr lang="fi-FI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SBMPTN 2019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9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Juli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2019</a:t>
            </a:r>
          </a:p>
        </p:txBody>
      </p:sp>
      <p:sp>
        <p:nvSpPr>
          <p:cNvPr id="56" name="Isosceles Triangle 3"/>
          <p:cNvSpPr/>
          <p:nvPr/>
        </p:nvSpPr>
        <p:spPr>
          <a:xfrm rot="5400000">
            <a:off x="9167786" y="4097953"/>
            <a:ext cx="252413" cy="147637"/>
          </a:xfrm>
          <a:prstGeom prst="triangle">
            <a:avLst/>
          </a:prstGeom>
          <a:solidFill>
            <a:schemeClr val="tx1"/>
          </a:solidFill>
          <a:ln>
            <a:solidFill>
              <a:srgbClr val="4C216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8477842" y="5413630"/>
            <a:ext cx="310482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 Jalur Mandiri diumumkan </a:t>
            </a:r>
            <a:endParaRPr lang="fi-FI" alt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paling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2" grpId="0"/>
      <p:bldP spid="58" grpId="0" animBg="1"/>
      <p:bldP spid="61" grpId="0" animBg="1"/>
      <p:bldP spid="62" grpId="0"/>
      <p:bldP spid="30" grpId="0" animBg="1"/>
      <p:bldP spid="31" grpId="0"/>
      <p:bldP spid="66" grpId="0" animBg="1"/>
      <p:bldP spid="68" grpId="0" animBg="1"/>
      <p:bldP spid="72" grpId="0" animBg="1"/>
      <p:bldP spid="93" grpId="0" animBg="1"/>
      <p:bldP spid="94" grpId="0"/>
      <p:bldP spid="97" grpId="0" animBg="1"/>
      <p:bldP spid="116" grpId="0" animBg="1"/>
      <p:bldP spid="129" grpId="0" animBg="1"/>
      <p:bldP spid="38" grpId="0" animBg="1"/>
      <p:bldP spid="39" grpId="0" animBg="1"/>
      <p:bldP spid="32" grpId="0" animBg="1"/>
      <p:bldP spid="33" grpId="0" animBg="1"/>
      <p:bldP spid="34" grpId="0" animBg="1"/>
      <p:bldP spid="35" grpId="0" animBg="1"/>
      <p:bldP spid="37" grpId="0"/>
      <p:bldP spid="41" grpId="0" animBg="1"/>
      <p:bldP spid="42" grpId="0"/>
      <p:bldP spid="43" grpId="0" animBg="1"/>
      <p:bldP spid="45" grpId="0"/>
      <p:bldP spid="46" grpId="0" animBg="1"/>
      <p:bldP spid="49" grpId="0"/>
      <p:bldP spid="55" grpId="0"/>
      <p:bldP spid="56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812288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61"/>
            <a:ext cx="12192000" cy="97155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 PELAMAR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BIDIKMISI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6961" y="1258687"/>
            <a:ext cx="10576560" cy="1666240"/>
            <a:chOff x="674035" y="388021"/>
            <a:chExt cx="7691749" cy="1287625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674035" y="485616"/>
              <a:ext cx="7691749" cy="971232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674035" y="388021"/>
              <a:ext cx="7691749" cy="1287625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70916" tIns="55880" rIns="55880" bIns="5588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err="1">
                  <a:solidFill>
                    <a:srgbClr val="000000"/>
                  </a:solidFill>
                </a:rPr>
                <a:t>Siswa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pendaftar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dari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keluarga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kurang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mampu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secara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ekonomi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dapat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mengajukan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bantuan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biaya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pendidikan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Bidikmisi</a:t>
              </a:r>
              <a:r>
                <a:rPr lang="en-US" sz="2800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488507" y="1475780"/>
            <a:ext cx="1214040" cy="1214040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-12163" y="4157401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68400" y="3193403"/>
            <a:ext cx="10485119" cy="2363673"/>
            <a:chOff x="1027078" y="1703886"/>
            <a:chExt cx="7338706" cy="1844244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1027078" y="1703886"/>
              <a:ext cx="7338706" cy="1448389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027078" y="1703886"/>
              <a:ext cx="7338706" cy="1844244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70916" tIns="55880" rIns="55880" bIns="5588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err="1">
                  <a:solidFill>
                    <a:schemeClr val="tx1"/>
                  </a:solidFill>
                </a:rPr>
                <a:t>Calon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peserta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penerima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Bidikmisi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atau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ADik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terlebih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dahulu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harus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mempelajari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prosedur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pendaftaran</a:t>
              </a:r>
              <a:r>
                <a:rPr lang="en-US" sz="2800" dirty="0">
                  <a:solidFill>
                    <a:schemeClr val="tx1"/>
                  </a:solidFill>
                </a:rPr>
                <a:t> program </a:t>
              </a:r>
              <a:r>
                <a:rPr lang="en-US" sz="2800" dirty="0" err="1">
                  <a:solidFill>
                    <a:schemeClr val="tx1"/>
                  </a:solidFill>
                </a:rPr>
                <a:t>Bidikmisi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atau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ADik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melalui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laman</a:t>
              </a:r>
              <a:r>
                <a:rPr lang="en-US" sz="2800" dirty="0">
                  <a:solidFill>
                    <a:schemeClr val="tx1"/>
                  </a:solidFill>
                </a:rPr>
                <a:t>: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800" dirty="0">
                  <a:solidFill>
                    <a:srgbClr val="FF0000"/>
                  </a:solidFill>
                  <a:hlinkClick r:id="rId2"/>
                </a:rPr>
                <a:t>http</a:t>
              </a:r>
              <a:r>
                <a:rPr lang="id-ID" sz="2800" dirty="0" smtClean="0">
                  <a:solidFill>
                    <a:srgbClr val="FF0000"/>
                  </a:solidFill>
                  <a:hlinkClick r:id="rId2"/>
                </a:rPr>
                <a:t>://</a:t>
              </a:r>
              <a:r>
                <a:rPr lang="en-US" sz="2800" dirty="0" err="1" smtClean="0">
                  <a:solidFill>
                    <a:srgbClr val="FF0000"/>
                  </a:solidFill>
                  <a:hlinkClick r:id="rId2"/>
                </a:rPr>
                <a:t>bidikmisi.belmawa</a:t>
              </a:r>
              <a:r>
                <a:rPr lang="en-US" sz="2800" dirty="0" smtClean="0">
                  <a:solidFill>
                    <a:srgbClr val="FF0000"/>
                  </a:solidFill>
                  <a:hlinkClick r:id="rId2"/>
                </a:rPr>
                <a:t>.</a:t>
              </a:r>
              <a:r>
                <a:rPr lang="id-ID" sz="2800" dirty="0" smtClean="0">
                  <a:solidFill>
                    <a:srgbClr val="FF0000"/>
                  </a:solidFill>
                  <a:hlinkClick r:id="rId2"/>
                </a:rPr>
                <a:t>ristekdikti.go.id</a:t>
              </a:r>
              <a:r>
                <a:rPr lang="id-ID" sz="2800" dirty="0" smtClean="0">
                  <a:solidFill>
                    <a:srgbClr val="FF0000"/>
                  </a:solidFill>
                </a:rPr>
                <a:t> </a:t>
              </a:r>
              <a:r>
                <a:rPr lang="id-ID" sz="2800" dirty="0">
                  <a:solidFill>
                    <a:srgbClr val="FF0000"/>
                  </a:solidFill>
                  <a:hlinkClick r:id="rId3"/>
                </a:rPr>
                <a:t>http</a:t>
              </a:r>
              <a:r>
                <a:rPr lang="id-ID" sz="2800" dirty="0" smtClean="0">
                  <a:solidFill>
                    <a:srgbClr val="FF0000"/>
                  </a:solidFill>
                  <a:hlinkClick r:id="rId3"/>
                </a:rPr>
                <a:t>://</a:t>
              </a:r>
              <a:r>
                <a:rPr lang="en-US" sz="2800" dirty="0" err="1" smtClean="0">
                  <a:solidFill>
                    <a:srgbClr val="FF0000"/>
                  </a:solidFill>
                  <a:hlinkClick r:id="rId3"/>
                </a:rPr>
                <a:t>adik</a:t>
              </a:r>
              <a:r>
                <a:rPr lang="en-US" sz="2800" dirty="0" smtClean="0">
                  <a:solidFill>
                    <a:srgbClr val="FF0000"/>
                  </a:solidFill>
                  <a:hlinkClick r:id="rId3"/>
                </a:rPr>
                <a:t>.</a:t>
              </a:r>
              <a:r>
                <a:rPr lang="id-ID" sz="2800" dirty="0" smtClean="0">
                  <a:solidFill>
                    <a:srgbClr val="FF0000"/>
                  </a:solidFill>
                  <a:hlinkClick r:id="rId3"/>
                </a:rPr>
                <a:t>ristekdikti.go.id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514654" y="3835689"/>
            <a:ext cx="1253651" cy="1214040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26062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2323" y="3730680"/>
            <a:ext cx="12263120" cy="54667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135028"/>
            <a:ext cx="12263120" cy="54667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96"/>
            <a:ext cx="12192000" cy="971550"/>
          </a:xfrm>
          <a:solidFill>
            <a:srgbClr val="002060"/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PEMBIAYAAN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973934"/>
            <a:ext cx="4318000" cy="40944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b="1" dirty="0">
                <a:solidFill>
                  <a:schemeClr val="tx1"/>
                </a:solidFill>
                <a:latin typeface="Arial Narrow"/>
                <a:cs typeface="Arial Narrow"/>
              </a:rPr>
              <a:t>Seluruh</a:t>
            </a:r>
            <a:r>
              <a:rPr lang="id-ID" sz="3600" dirty="0">
                <a:solidFill>
                  <a:schemeClr val="tx1"/>
                </a:solidFill>
                <a:latin typeface="Arial Narrow"/>
                <a:cs typeface="Arial Narrow"/>
              </a:rPr>
              <a:t> biaya penyelenggaraan SNMPTN ditanggung oleh pemerintah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5360" y="1530300"/>
            <a:ext cx="3281680" cy="5518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b="1" dirty="0" smtClean="0"/>
              <a:t>SNMPTN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22573" y="2049701"/>
            <a:ext cx="6683348" cy="4018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ID" sz="2600" dirty="0">
                <a:latin typeface="Arial Narrow"/>
                <a:cs typeface="Arial Narrow"/>
              </a:rPr>
              <a:t> </a:t>
            </a:r>
            <a:r>
              <a:rPr lang="en-ID" sz="2600" dirty="0" smtClean="0">
                <a:latin typeface="Arial Narrow"/>
                <a:cs typeface="Arial Narrow"/>
              </a:rPr>
              <a:t>   </a:t>
            </a:r>
            <a:r>
              <a:rPr lang="id-ID"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Peserta </a:t>
            </a:r>
            <a:r>
              <a:rPr lang="id-ID" sz="3600" dirty="0">
                <a:solidFill>
                  <a:schemeClr val="tx1"/>
                </a:solidFill>
                <a:latin typeface="Arial Narrow"/>
                <a:cs typeface="Arial Narrow"/>
              </a:rPr>
              <a:t>membayar </a:t>
            </a:r>
            <a:r>
              <a:rPr lang="en-ID" sz="3600" dirty="0" err="1">
                <a:solidFill>
                  <a:schemeClr val="tx1"/>
                </a:solidFill>
                <a:latin typeface="Arial Narrow"/>
                <a:cs typeface="Arial Narrow"/>
              </a:rPr>
              <a:t>biaya</a:t>
            </a:r>
            <a:r>
              <a:rPr lang="en-ID" sz="3600" dirty="0">
                <a:solidFill>
                  <a:schemeClr val="tx1"/>
                </a:solidFill>
                <a:latin typeface="Arial Narrow"/>
                <a:cs typeface="Arial Narrow"/>
              </a:rPr>
              <a:t> UTBK</a:t>
            </a:r>
            <a:r>
              <a:rPr lang="id-ID" sz="3600" dirty="0">
                <a:solidFill>
                  <a:schemeClr val="tx1"/>
                </a:solidFill>
                <a:latin typeface="Arial Narrow"/>
                <a:cs typeface="Arial Narrow"/>
              </a:rPr>
              <a:t> sebagai syarat pendaftaran SBMPTN Rp200.000,00 </a:t>
            </a:r>
            <a:r>
              <a:rPr lang="en-ID"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         (</a:t>
            </a:r>
            <a:r>
              <a:rPr lang="id-ID"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Dua </a:t>
            </a:r>
            <a:r>
              <a:rPr lang="id-ID" sz="3600" dirty="0">
                <a:solidFill>
                  <a:schemeClr val="tx1"/>
                </a:solidFill>
                <a:latin typeface="Arial Narrow"/>
                <a:cs typeface="Arial Narrow"/>
              </a:rPr>
              <a:t>Ratus Ribu Rupiah)</a:t>
            </a:r>
            <a:r>
              <a:rPr lang="id-ID" sz="3600" baseline="30000" dirty="0">
                <a:solidFill>
                  <a:schemeClr val="tx1"/>
                </a:solidFill>
                <a:latin typeface="Arial Narrow"/>
                <a:cs typeface="Arial Narrow"/>
              </a:rPr>
              <a:t> **</a:t>
            </a:r>
            <a:r>
              <a:rPr lang="en-ID" sz="3600" dirty="0">
                <a:solidFill>
                  <a:schemeClr val="tx1"/>
                </a:solidFill>
                <a:latin typeface="Arial Narrow"/>
                <a:cs typeface="Arial Narrow"/>
              </a:rPr>
              <a:t> per </a:t>
            </a:r>
            <a:r>
              <a:rPr lang="en-ID" sz="36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tes</a:t>
            </a:r>
            <a:endParaRPr lang="en-ID" sz="3600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265113" indent="-265113" defTabSz="1155700">
              <a:lnSpc>
                <a:spcPct val="90000"/>
              </a:lnSpc>
              <a:spcAft>
                <a:spcPct val="35000"/>
              </a:spcAft>
              <a:defRPr/>
            </a:pPr>
            <a:endParaRPr lang="id-ID" sz="200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265113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400" b="1" dirty="0">
                <a:solidFill>
                  <a:schemeClr val="tx1"/>
                </a:solidFill>
                <a:latin typeface="Arial Narrow"/>
                <a:cs typeface="Arial Narrow"/>
              </a:rPr>
              <a:t>** calon peserta Bidikmisi yang dinyatakan lolos persyaratan tidak membayar biaya </a:t>
            </a:r>
            <a:r>
              <a:rPr lang="en-US" sz="2400" b="1" dirty="0" err="1">
                <a:solidFill>
                  <a:schemeClr val="tx1"/>
                </a:solidFill>
                <a:latin typeface="Arial Narrow"/>
                <a:cs typeface="Arial Narrow"/>
              </a:rPr>
              <a:t>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7440" y="1591260"/>
            <a:ext cx="4704080" cy="5518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b="1" dirty="0" smtClean="0"/>
              <a:t>SBMPTN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50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" y="30479"/>
            <a:ext cx="4338319" cy="59231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3061643" y="47616"/>
            <a:ext cx="1246196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Slide number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66321" y="332384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03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68076" y="724989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04    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47702" y="1150158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44150" y="1607385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06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21200" y="2035433"/>
            <a:ext cx="10351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59441" y="2470016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08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66321" y="2898577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09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66321" y="3332034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487211" y="2515532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DEFINISI, PRASYARAT UTBK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61643" y="312984"/>
            <a:ext cx="7722256" cy="2593437"/>
            <a:chOff x="3431704" y="2921223"/>
            <a:chExt cx="8357247" cy="28473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431704" y="292122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431704" y="339578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431704" y="387034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431704" y="434490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431704" y="481946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431704" y="529402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431704" y="576858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4435175" y="792499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FUNGSI DAN TUJUAN LTMPT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65654" y="1205843"/>
            <a:ext cx="7532593" cy="42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DESKRIPSI &amp; ALOKASI DAYA TAMPUNG JALUR MASUK PTN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54080" y="1605503"/>
            <a:ext cx="7544168" cy="458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endParaRPr lang="en-US" sz="2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65655" y="207246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DESKRIPSI SBMPTN 2019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32619" y="35177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LATAR BELAKANG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87211" y="2783019"/>
            <a:ext cx="7522612" cy="669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8" action="ppaction://hlinksldjump"/>
              </a:rPr>
              <a:t>TENTANG UTBK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061643" y="3347182"/>
            <a:ext cx="7722256" cy="2593437"/>
            <a:chOff x="3431704" y="2921223"/>
            <a:chExt cx="8357247" cy="284736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431704" y="292122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31704" y="339578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431704" y="387034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431704" y="434490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431704" y="481946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31704" y="529402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431704" y="5768583"/>
              <a:ext cx="8357247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3152880" y="3763953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11-13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39440" y="4641304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18-19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61643" y="5087171"/>
            <a:ext cx="10860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20-26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39440" y="5495574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94842" y="3383263"/>
            <a:ext cx="6565043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9" action="ppaction://hlinksldjump"/>
              </a:rPr>
              <a:t>MATERI UTBK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65655" y="3819676"/>
            <a:ext cx="7488195" cy="355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0" action="ppaction://hlinksldjump"/>
              </a:rPr>
              <a:t>AHAPAN PENDAFTARAN SNMPTN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0" action="ppaction://hlinksldjump"/>
              </a:rPr>
              <a:t>dan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0" action="ppaction://hlinksldjump"/>
              </a:rPr>
              <a:t>  SBMPTN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00071" y="4712866"/>
            <a:ext cx="7254782" cy="32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1" action="ppaction://hlinksldjump"/>
              </a:rPr>
              <a:t>PELAMAR BIDIK MISI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1" action="ppaction://hlinksldjump"/>
              </a:rPr>
              <a:t>dan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1" action="ppaction://hlinksldjump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1" action="ppaction://hlinksldjump"/>
              </a:rPr>
              <a:t>AFIRMASI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1" action="ppaction://hlinksldjump"/>
              </a:rPr>
              <a:t>serta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1" action="ppaction://hlinksldjump"/>
              </a:rPr>
              <a:t> PEMBIAYAAN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00071" y="5147837"/>
            <a:ext cx="7049672" cy="30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2" action="ppaction://hlinksldjump"/>
              </a:rPr>
              <a:t>PERBANDINGAN SELEKSI MASUK PTN 2018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2" action="ppaction://hlinksldjump"/>
              </a:rPr>
              <a:t>dan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2" action="ppaction://hlinksldjump"/>
              </a:rPr>
              <a:t> 2019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00071" y="5584717"/>
            <a:ext cx="6728368" cy="310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3" action="ppaction://hlinksldjump"/>
              </a:rPr>
              <a:t>ALAMAT INFORMASI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 rot="5400000">
            <a:off x="-1331290" y="2264593"/>
            <a:ext cx="5700022" cy="677108"/>
          </a:xfrm>
          <a:prstGeom prst="rect">
            <a:avLst/>
          </a:prstGeom>
        </p:spPr>
        <p:txBody>
          <a:bodyPr vert="vert270"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44F1A9-F09E-49EF-8853-DEE16CF3ACB8}"/>
              </a:ext>
            </a:extLst>
          </p:cNvPr>
          <p:cNvSpPr txBox="1"/>
          <p:nvPr/>
        </p:nvSpPr>
        <p:spPr>
          <a:xfrm>
            <a:off x="3155180" y="4193935"/>
            <a:ext cx="10082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14-17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C502785-4241-40C8-8529-0697D9B26FD7}"/>
              </a:ext>
            </a:extLst>
          </p:cNvPr>
          <p:cNvSpPr/>
          <p:nvPr/>
        </p:nvSpPr>
        <p:spPr>
          <a:xfrm>
            <a:off x="4467955" y="4249658"/>
            <a:ext cx="7488195" cy="355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4" action="ppaction://hlinksldjump"/>
              </a:rPr>
              <a:t>KERANGKA WAKTU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54080" y="167080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15" action="ppaction://hlinksldjump"/>
              </a:rPr>
              <a:t>DESKRIPSI SNMPTN 2019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13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RANGKUMAN PERUBAHAN/PERBEDAAN</a:t>
            </a:r>
            <a:br>
              <a:rPr lang="en-ID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D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 SELEKSI MASUK PTN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b="1" dirty="0" smtClean="0"/>
              <a:t>TAHUN 2018 </a:t>
            </a:r>
            <a:r>
              <a:rPr lang="en-ID" b="1" dirty="0" err="1" smtClean="0"/>
              <a:t>dan</a:t>
            </a:r>
            <a:r>
              <a:rPr lang="en-ID" b="1" dirty="0" smtClean="0"/>
              <a:t> TAHUN 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1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976899" y="855316"/>
            <a:ext cx="232101" cy="5545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70499" y="742920"/>
            <a:ext cx="259079" cy="567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84676" y="925492"/>
            <a:ext cx="2516633" cy="536891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ID" sz="2800" dirty="0">
                <a:solidFill>
                  <a:schemeClr val="tx2">
                    <a:lumMod val="75000"/>
                  </a:schemeClr>
                </a:solidFill>
              </a:rPr>
              <a:t>TAHUN 2018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41300" y="4903157"/>
            <a:ext cx="1844122" cy="1265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9734892" y="874673"/>
            <a:ext cx="2457108" cy="536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2800" dirty="0">
                <a:solidFill>
                  <a:schemeClr val="tx2">
                    <a:lumMod val="75000"/>
                  </a:schemeClr>
                </a:solidFill>
              </a:rPr>
              <a:t>TAHUN 2019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idx="1"/>
          </p:nvPr>
        </p:nvSpPr>
        <p:spPr>
          <a:xfrm>
            <a:off x="188140" y="1353101"/>
            <a:ext cx="5166179" cy="1520215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>
              <a:tabLst>
                <a:tab pos="4398963" algn="l"/>
              </a:tabLst>
            </a:pPr>
            <a:r>
              <a:rPr lang="en-ID" dirty="0" err="1">
                <a:solidFill>
                  <a:schemeClr val="bg1"/>
                </a:solidFill>
              </a:rPr>
              <a:t>Panitia</a:t>
            </a:r>
            <a:r>
              <a:rPr lang="en-ID" dirty="0">
                <a:solidFill>
                  <a:schemeClr val="bg1"/>
                </a:solidFill>
              </a:rPr>
              <a:t> Pusat  </a:t>
            </a:r>
            <a:r>
              <a:rPr lang="en-ID" dirty="0" err="1">
                <a:solidFill>
                  <a:schemeClr val="bg1"/>
                </a:solidFill>
              </a:rPr>
              <a:t>Seleksi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Nasional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Penerimaan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Mahasiswa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Baru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Perguruan</a:t>
            </a:r>
            <a:r>
              <a:rPr lang="en-ID" dirty="0">
                <a:solidFill>
                  <a:schemeClr val="bg1"/>
                </a:solidFill>
              </a:rPr>
              <a:t> Tinggi  </a:t>
            </a:r>
            <a:r>
              <a:rPr lang="en-ID" dirty="0" smtClean="0">
                <a:solidFill>
                  <a:schemeClr val="bg1"/>
                </a:solidFill>
              </a:rPr>
              <a:t>                 </a:t>
            </a:r>
          </a:p>
          <a:p>
            <a:pPr>
              <a:tabLst>
                <a:tab pos="4398963" algn="l"/>
              </a:tabLst>
            </a:pPr>
            <a:r>
              <a:rPr lang="en-ID" dirty="0" smtClean="0">
                <a:solidFill>
                  <a:schemeClr val="bg1"/>
                </a:solidFill>
              </a:rPr>
              <a:t>(</a:t>
            </a:r>
            <a:r>
              <a:rPr lang="en-ID" dirty="0" err="1">
                <a:solidFill>
                  <a:schemeClr val="bg1"/>
                </a:solidFill>
              </a:rPr>
              <a:t>Panpus</a:t>
            </a:r>
            <a:r>
              <a:rPr lang="en-ID" dirty="0">
                <a:solidFill>
                  <a:schemeClr val="bg1"/>
                </a:solidFill>
              </a:rPr>
              <a:t> SNPMB PTN)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idx="1"/>
          </p:nvPr>
        </p:nvSpPr>
        <p:spPr>
          <a:xfrm>
            <a:off x="194668" y="2946316"/>
            <a:ext cx="5159651" cy="7494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Permanen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idx="1"/>
          </p:nvPr>
        </p:nvSpPr>
        <p:spPr>
          <a:xfrm>
            <a:off x="202206" y="3789072"/>
            <a:ext cx="5085462" cy="2390525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r>
              <a:rPr lang="en-ID" sz="2800" dirty="0" err="1">
                <a:solidFill>
                  <a:schemeClr val="bg1"/>
                </a:solidFill>
              </a:rPr>
              <a:t>Belum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terintegrasi</a:t>
            </a:r>
            <a:endParaRPr lang="en-ID" sz="2800" dirty="0">
              <a:solidFill>
                <a:schemeClr val="bg1"/>
              </a:solidFill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idx="1"/>
          </p:nvPr>
        </p:nvSpPr>
        <p:spPr>
          <a:xfrm>
            <a:off x="6471920" y="1353101"/>
            <a:ext cx="5516679" cy="148714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 marL="447675" indent="-447675" algn="r"/>
            <a:r>
              <a:rPr lang="en-ID" dirty="0" err="1">
                <a:solidFill>
                  <a:schemeClr val="bg1"/>
                </a:solidFill>
              </a:rPr>
              <a:t>Lembaga</a:t>
            </a:r>
            <a:r>
              <a:rPr lang="en-ID" dirty="0">
                <a:solidFill>
                  <a:schemeClr val="bg1"/>
                </a:solidFill>
              </a:rPr>
              <a:t> </a:t>
            </a:r>
            <a:endParaRPr lang="en-ID" dirty="0" smtClean="0">
              <a:solidFill>
                <a:schemeClr val="bg1"/>
              </a:solidFill>
            </a:endParaRPr>
          </a:p>
          <a:p>
            <a:pPr marL="447675" indent="-447675" algn="r"/>
            <a:r>
              <a:rPr lang="en-ID" dirty="0" err="1" smtClean="0">
                <a:solidFill>
                  <a:schemeClr val="bg1"/>
                </a:solidFill>
              </a:rPr>
              <a:t>Tes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Masuk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Perguruan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smtClean="0">
                <a:solidFill>
                  <a:schemeClr val="bg1"/>
                </a:solidFill>
              </a:rPr>
              <a:t>Tinggi </a:t>
            </a:r>
          </a:p>
          <a:p>
            <a:pPr marL="447675" indent="-447675" algn="r"/>
            <a:r>
              <a:rPr lang="en-ID" dirty="0" smtClean="0">
                <a:solidFill>
                  <a:schemeClr val="bg1"/>
                </a:solidFill>
              </a:rPr>
              <a:t>(LTMPT</a:t>
            </a:r>
            <a:r>
              <a:rPr lang="en-ID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1"/>
          </p:nvPr>
        </p:nvSpPr>
        <p:spPr>
          <a:xfrm>
            <a:off x="6471921" y="2946316"/>
            <a:ext cx="5516678" cy="7211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r"/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Permanen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idx="1"/>
          </p:nvPr>
        </p:nvSpPr>
        <p:spPr>
          <a:xfrm>
            <a:off x="6471920" y="3770969"/>
            <a:ext cx="5496757" cy="2356433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 marL="803275" algn="r"/>
            <a:r>
              <a:rPr lang="en-ID" dirty="0" err="1" smtClean="0">
                <a:solidFill>
                  <a:schemeClr val="bg1"/>
                </a:solidFill>
              </a:rPr>
              <a:t>Terintegrasi</a:t>
            </a:r>
            <a:endParaRPr lang="en-ID" dirty="0" smtClean="0">
              <a:solidFill>
                <a:schemeClr val="bg1"/>
              </a:solidFill>
            </a:endParaRPr>
          </a:p>
          <a:p>
            <a:pPr marL="803275" algn="r">
              <a:spcBef>
                <a:spcPts val="600"/>
              </a:spcBef>
            </a:pPr>
            <a:r>
              <a:rPr lang="en-ID" sz="2000" dirty="0" err="1" smtClean="0">
                <a:solidFill>
                  <a:schemeClr val="bg1"/>
                </a:solidFill>
              </a:rPr>
              <a:t>Peserta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>
                <a:solidFill>
                  <a:schemeClr val="bg1"/>
                </a:solidFill>
              </a:rPr>
              <a:t>yang </a:t>
            </a:r>
            <a:r>
              <a:rPr lang="en-ID" sz="2000" dirty="0" err="1">
                <a:solidFill>
                  <a:schemeClr val="bg1"/>
                </a:solidFill>
              </a:rPr>
              <a:t>mendaftar</a:t>
            </a:r>
            <a:r>
              <a:rPr lang="en-ID" sz="2000" dirty="0">
                <a:solidFill>
                  <a:schemeClr val="bg1"/>
                </a:solidFill>
              </a:rPr>
              <a:t> di SNMPTN, </a:t>
            </a:r>
            <a:r>
              <a:rPr lang="en-ID" sz="2000" dirty="0" err="1">
                <a:solidFill>
                  <a:schemeClr val="bg1"/>
                </a:solidFill>
              </a:rPr>
              <a:t>apabila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tidak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diterima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mendaftar</a:t>
            </a:r>
            <a:r>
              <a:rPr lang="en-ID" sz="2000" dirty="0">
                <a:solidFill>
                  <a:schemeClr val="bg1"/>
                </a:solidFill>
              </a:rPr>
              <a:t> di SBMPTN </a:t>
            </a:r>
            <a:r>
              <a:rPr lang="en-ID" sz="2000" dirty="0" err="1">
                <a:solidFill>
                  <a:schemeClr val="bg1"/>
                </a:solidFill>
              </a:rPr>
              <a:t>tidak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perlu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mengisi</a:t>
            </a:r>
            <a:r>
              <a:rPr lang="en-ID" sz="2000" dirty="0">
                <a:solidFill>
                  <a:schemeClr val="bg1"/>
                </a:solidFill>
              </a:rPr>
              <a:t> data (</a:t>
            </a:r>
            <a:r>
              <a:rPr lang="en-ID" sz="2000" i="1" dirty="0">
                <a:solidFill>
                  <a:schemeClr val="bg1"/>
                </a:solidFill>
              </a:rPr>
              <a:t>single entry</a:t>
            </a:r>
            <a:r>
              <a:rPr lang="en-ID" sz="2000" dirty="0" smtClean="0">
                <a:solidFill>
                  <a:schemeClr val="bg1"/>
                </a:solidFill>
              </a:rPr>
              <a:t>). </a:t>
            </a:r>
            <a:r>
              <a:rPr lang="en-ID" sz="2000" dirty="0" err="1" smtClean="0">
                <a:solidFill>
                  <a:schemeClr val="bg1"/>
                </a:solidFill>
              </a:rPr>
              <a:t>Peserta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>
                <a:solidFill>
                  <a:schemeClr val="bg1"/>
                </a:solidFill>
              </a:rPr>
              <a:t>yang </a:t>
            </a:r>
            <a:r>
              <a:rPr lang="en-ID" sz="2000" dirty="0" err="1">
                <a:solidFill>
                  <a:schemeClr val="bg1"/>
                </a:solidFill>
              </a:rPr>
              <a:t>sudah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dinyatakan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diterima</a:t>
            </a:r>
            <a:r>
              <a:rPr lang="en-ID" sz="2000" dirty="0">
                <a:solidFill>
                  <a:schemeClr val="bg1"/>
                </a:solidFill>
              </a:rPr>
              <a:t> di SNMPTN </a:t>
            </a:r>
            <a:r>
              <a:rPr lang="en-ID" sz="2000" dirty="0" err="1">
                <a:solidFill>
                  <a:schemeClr val="bg1"/>
                </a:solidFill>
              </a:rPr>
              <a:t>otomatis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tidak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mendaftar</a:t>
            </a:r>
            <a:r>
              <a:rPr lang="en-ID" sz="2000" dirty="0">
                <a:solidFill>
                  <a:schemeClr val="bg1"/>
                </a:solidFill>
              </a:rPr>
              <a:t> di </a:t>
            </a:r>
            <a:r>
              <a:rPr lang="en-ID" sz="2000" dirty="0" smtClean="0">
                <a:solidFill>
                  <a:schemeClr val="bg1"/>
                </a:solidFill>
              </a:rPr>
              <a:t>SBMPTN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F0EA9371-B00A-49EE-8805-A6D30D91AD84}"/>
              </a:ext>
            </a:extLst>
          </p:cNvPr>
          <p:cNvSpPr txBox="1">
            <a:spLocks/>
          </p:cNvSpPr>
          <p:nvPr/>
        </p:nvSpPr>
        <p:spPr>
          <a:xfrm>
            <a:off x="0" y="-5071"/>
            <a:ext cx="12192000" cy="84137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PERBANDINGAN ASPEK KELEMBAGAAN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4588238" y="1839235"/>
            <a:ext cx="2818402" cy="59028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/>
              <a:t>KELEMBAGAAN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4678944" y="2017348"/>
            <a:ext cx="172720" cy="1914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val 26"/>
          <p:cNvSpPr/>
          <p:nvPr/>
        </p:nvSpPr>
        <p:spPr>
          <a:xfrm>
            <a:off x="7035721" y="2033150"/>
            <a:ext cx="172720" cy="1914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4500880" y="2988494"/>
            <a:ext cx="2905760" cy="634222"/>
            <a:chOff x="4624897" y="2285797"/>
            <a:chExt cx="2497184" cy="634222"/>
          </a:xfrm>
        </p:grpSpPr>
        <p:sp>
          <p:nvSpPr>
            <p:cNvPr id="28" name="Flowchart: Terminator 27"/>
            <p:cNvSpPr/>
            <p:nvPr/>
          </p:nvSpPr>
          <p:spPr>
            <a:xfrm>
              <a:off x="4624897" y="2285797"/>
              <a:ext cx="2497184" cy="63422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SIFAT</a:t>
              </a:r>
            </a:p>
            <a:p>
              <a:pPr algn="ctr"/>
              <a:r>
                <a:rPr lang="en-ID" sz="2400" b="1" dirty="0" smtClean="0"/>
                <a:t>KELEMBAGAAN</a:t>
              </a:r>
              <a:endParaRPr lang="en-US" sz="2400" b="1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811859" y="2511029"/>
              <a:ext cx="172720" cy="1914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29"/>
            <p:cNvSpPr/>
            <p:nvPr/>
          </p:nvSpPr>
          <p:spPr>
            <a:xfrm>
              <a:off x="6808569" y="2511029"/>
              <a:ext cx="172720" cy="1914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24897" y="4581626"/>
            <a:ext cx="2497184" cy="728320"/>
            <a:chOff x="4582448" y="2879332"/>
            <a:chExt cx="2497184" cy="728320"/>
          </a:xfrm>
        </p:grpSpPr>
        <p:sp>
          <p:nvSpPr>
            <p:cNvPr id="41" name="Flowchart: Terminator 40"/>
            <p:cNvSpPr/>
            <p:nvPr/>
          </p:nvSpPr>
          <p:spPr>
            <a:xfrm>
              <a:off x="4582448" y="2879332"/>
              <a:ext cx="2497184" cy="72832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smtClean="0"/>
                <a:t>MANAJEMEN</a:t>
              </a:r>
            </a:p>
            <a:p>
              <a:pPr algn="ctr"/>
              <a:r>
                <a:rPr lang="en-ID" sz="2400" b="1" dirty="0" smtClean="0"/>
                <a:t> DATA BASE</a:t>
              </a:r>
              <a:endParaRPr lang="en-US" sz="2400" b="1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781379" y="3171429"/>
              <a:ext cx="172720" cy="1914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/>
            <p:cNvSpPr/>
            <p:nvPr/>
          </p:nvSpPr>
          <p:spPr>
            <a:xfrm>
              <a:off x="6808569" y="3190479"/>
              <a:ext cx="172720" cy="1914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9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121" y="1870537"/>
            <a:ext cx="2433761" cy="35756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800" b="1" dirty="0">
                <a:solidFill>
                  <a:prstClr val="white"/>
                </a:solidFill>
              </a:rPr>
              <a:t>ALOKASI DAYA TAMPUNG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4866" y="1868089"/>
            <a:ext cx="4050421" cy="3587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800" b="1" dirty="0">
                <a:solidFill>
                  <a:prstClr val="black"/>
                </a:solidFill>
              </a:rPr>
              <a:t>SNMPTN: </a:t>
            </a:r>
            <a:r>
              <a:rPr lang="en-ID" sz="2800" b="1" dirty="0" smtClean="0">
                <a:solidFill>
                  <a:prstClr val="black"/>
                </a:solidFill>
              </a:rPr>
              <a:t>Minimal 30</a:t>
            </a:r>
            <a:r>
              <a:rPr lang="en-ID" sz="2800" b="1" dirty="0">
                <a:solidFill>
                  <a:prstClr val="black"/>
                </a:solidFill>
              </a:rPr>
              <a:t>%</a:t>
            </a:r>
          </a:p>
          <a:p>
            <a:pPr>
              <a:defRPr/>
            </a:pPr>
            <a:r>
              <a:rPr lang="en-ID" sz="2800" b="1" dirty="0">
                <a:solidFill>
                  <a:prstClr val="black"/>
                </a:solidFill>
              </a:rPr>
              <a:t>SBMPTN : </a:t>
            </a:r>
            <a:r>
              <a:rPr lang="en-ID" sz="2800" b="1" dirty="0" smtClean="0">
                <a:solidFill>
                  <a:prstClr val="black"/>
                </a:solidFill>
              </a:rPr>
              <a:t>Minimal </a:t>
            </a:r>
            <a:r>
              <a:rPr lang="en-ID" sz="2800" b="1" dirty="0">
                <a:solidFill>
                  <a:prstClr val="black"/>
                </a:solidFill>
              </a:rPr>
              <a:t>30%</a:t>
            </a:r>
          </a:p>
          <a:p>
            <a:pPr>
              <a:defRPr/>
            </a:pPr>
            <a:r>
              <a:rPr lang="en-ID" sz="2800" b="1" dirty="0">
                <a:solidFill>
                  <a:prstClr val="black"/>
                </a:solidFill>
              </a:rPr>
              <a:t>MANDIRI : </a:t>
            </a:r>
            <a:r>
              <a:rPr lang="en-ID" sz="2800" b="1" dirty="0" err="1" smtClean="0">
                <a:solidFill>
                  <a:prstClr val="black"/>
                </a:solidFill>
              </a:rPr>
              <a:t>Maksimal</a:t>
            </a:r>
            <a:r>
              <a:rPr lang="en-ID" sz="2800" b="1" dirty="0" smtClean="0">
                <a:solidFill>
                  <a:prstClr val="black"/>
                </a:solidFill>
              </a:rPr>
              <a:t> </a:t>
            </a:r>
            <a:r>
              <a:rPr lang="en-ID" sz="2800" b="1" dirty="0">
                <a:solidFill>
                  <a:prstClr val="black"/>
                </a:solidFill>
              </a:rPr>
              <a:t>30%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17129" y="1880230"/>
            <a:ext cx="4207511" cy="35756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800" b="1" dirty="0">
                <a:solidFill>
                  <a:srgbClr val="FF0000"/>
                </a:solidFill>
              </a:rPr>
              <a:t>SNMPTN: Minimal 20%</a:t>
            </a:r>
          </a:p>
          <a:p>
            <a:pPr>
              <a:defRPr/>
            </a:pPr>
            <a:r>
              <a:rPr lang="en-ID" sz="2800" b="1" dirty="0">
                <a:solidFill>
                  <a:srgbClr val="FF0000"/>
                </a:solidFill>
              </a:rPr>
              <a:t>SBMPTN : Minimal 40%</a:t>
            </a:r>
          </a:p>
          <a:p>
            <a:pPr>
              <a:defRPr/>
            </a:pPr>
            <a:r>
              <a:rPr lang="en-ID" sz="2800" b="1" dirty="0">
                <a:solidFill>
                  <a:prstClr val="black"/>
                </a:solidFill>
              </a:rPr>
              <a:t>MANDIRI : </a:t>
            </a:r>
            <a:r>
              <a:rPr lang="en-ID" sz="2800" b="1" dirty="0" err="1">
                <a:solidFill>
                  <a:prstClr val="black"/>
                </a:solidFill>
              </a:rPr>
              <a:t>Maksimal</a:t>
            </a:r>
            <a:r>
              <a:rPr lang="en-ID" sz="2800" b="1" dirty="0">
                <a:solidFill>
                  <a:prstClr val="black"/>
                </a:solidFill>
              </a:rPr>
              <a:t> 30%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3724" y="1338414"/>
            <a:ext cx="276351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MS PGothic" pitchFamily="34" charset="-128"/>
              </a:rPr>
              <a:t>TAHUN 2018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61038" y="1299146"/>
            <a:ext cx="228312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MS PGothic" pitchFamily="34" charset="-128"/>
              </a:rPr>
              <a:t>TAHUN 2019</a:t>
            </a:r>
          </a:p>
        </p:txBody>
      </p:sp>
      <p:sp>
        <p:nvSpPr>
          <p:cNvPr id="41" name="Title 2">
            <a:extLst>
              <a:ext uri="{FF2B5EF4-FFF2-40B4-BE49-F238E27FC236}">
                <a16:creationId xmlns="" xmlns:a16="http://schemas.microsoft.com/office/drawing/2014/main" id="{4D6D42D1-FE9E-4A20-903E-E345C0A37639}"/>
              </a:ext>
            </a:extLst>
          </p:cNvPr>
          <p:cNvSpPr txBox="1">
            <a:spLocks/>
          </p:cNvSpPr>
          <p:nvPr/>
        </p:nvSpPr>
        <p:spPr>
          <a:xfrm rot="5400000">
            <a:off x="5565155" y="-5216657"/>
            <a:ext cx="817851" cy="11501120"/>
          </a:xfrm>
          <a:prstGeom prst="rect">
            <a:avLst/>
          </a:prstGeom>
        </p:spPr>
        <p:txBody>
          <a:bodyPr vert="vert270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nl-NL" sz="3600" b="1" dirty="0">
              <a:solidFill>
                <a:srgbClr val="0765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6831313" y="2968464"/>
            <a:ext cx="704502" cy="1764325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17654" y="43962"/>
            <a:ext cx="12192000" cy="87947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nl-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PERBEDAAN SISTEM SELEKSI MASUK PTN</a:t>
            </a:r>
          </a:p>
        </p:txBody>
      </p:sp>
    </p:spTree>
    <p:extLst>
      <p:ext uri="{BB962C8B-B14F-4D97-AF65-F5344CB8AC3E}">
        <p14:creationId xmlns:p14="http://schemas.microsoft.com/office/powerpoint/2010/main" val="405737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32" y="854694"/>
            <a:ext cx="12192000" cy="45860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100" b="1" dirty="0">
                <a:solidFill>
                  <a:prstClr val="white"/>
                </a:solidFill>
              </a:rPr>
              <a:t>PERSYARATAN SEKOLAH 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77898" y="3423098"/>
            <a:ext cx="12257866" cy="4095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100" b="1" dirty="0">
                <a:solidFill>
                  <a:prstClr val="white"/>
                </a:solidFill>
              </a:rPr>
              <a:t>PERSYARATAN </a:t>
            </a:r>
            <a:r>
              <a:rPr lang="en-ID" sz="2100" b="1" dirty="0" smtClean="0">
                <a:solidFill>
                  <a:prstClr val="white"/>
                </a:solidFill>
              </a:rPr>
              <a:t>PESERTA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65195" y="4106424"/>
            <a:ext cx="5292135" cy="1835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525" lvl="0" indent="-26352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dirty="0">
                <a:solidFill>
                  <a:schemeClr val="tx1"/>
                </a:solidFill>
                <a:latin typeface="Arial Narrow" panose="020B0606020202030204" pitchFamily="34" charset="0"/>
              </a:rPr>
              <a:t>Siswa SMA/MA/SMK kelas terakhir </a:t>
            </a:r>
            <a:r>
              <a:rPr lang="en-ID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ID" dirty="0" err="1">
                <a:solidFill>
                  <a:schemeClr val="tx1"/>
                </a:solidFill>
                <a:latin typeface="Arial Narrow" panose="020B0606020202030204" pitchFamily="34" charset="0"/>
              </a:rPr>
              <a:t>kelas</a:t>
            </a:r>
            <a:r>
              <a:rPr lang="en-ID" dirty="0">
                <a:solidFill>
                  <a:schemeClr val="tx1"/>
                </a:solidFill>
                <a:latin typeface="Arial Narrow" panose="020B0606020202030204" pitchFamily="34" charset="0"/>
              </a:rPr>
              <a:t> 12)</a:t>
            </a:r>
            <a:r>
              <a:rPr lang="id-ID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id-ID" b="1" dirty="0">
                <a:solidFill>
                  <a:srgbClr val="FF0000"/>
                </a:solidFill>
                <a:latin typeface="Arial Narrow" panose="020B0606020202030204" pitchFamily="34" charset="0"/>
              </a:rPr>
              <a:t>pada tahun 201</a:t>
            </a:r>
            <a:r>
              <a:rPr lang="en-ID" b="1" dirty="0">
                <a:solidFill>
                  <a:srgbClr val="FF0000"/>
                </a:solidFill>
                <a:latin typeface="Arial Narrow" panose="020B0606020202030204" pitchFamily="34" charset="0"/>
              </a:rPr>
              <a:t>9</a:t>
            </a:r>
            <a:r>
              <a:rPr lang="id-ID" dirty="0">
                <a:solidFill>
                  <a:schemeClr val="tx1"/>
                </a:solidFill>
                <a:latin typeface="Arial Narrow" panose="020B0606020202030204" pitchFamily="34" charset="0"/>
              </a:rPr>
              <a:t> yang memiliki prestasi unggul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id-ID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3525" lvl="0" indent="-26352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dirty="0">
                <a:solidFill>
                  <a:schemeClr val="tx1"/>
                </a:solidFill>
                <a:latin typeface="Arial Narrow" panose="020B0606020202030204" pitchFamily="34" charset="0"/>
              </a:rPr>
              <a:t>Memiliki prestasi akademik dan memenuhi persyaratan yang ditentukan oleh masing-masing PTN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263525" lvl="0" indent="-26352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NISN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terdaftar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di PDSS;</a:t>
            </a:r>
          </a:p>
          <a:p>
            <a:pPr marL="263525" lvl="0" indent="-26352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nilai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rapor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semester 1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s.d.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5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diisikan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di PDSS.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65195" y="1403385"/>
            <a:ext cx="5149082" cy="1956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defTabSz="1066800">
              <a:spcAft>
                <a:spcPct val="15000"/>
              </a:spcAft>
              <a:buAutoNum type="alphaLcPeriod"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SMA/MA/SMK </a:t>
            </a:r>
            <a:r>
              <a:rPr lang="en-US" sz="1500" dirty="0">
                <a:solidFill>
                  <a:schemeClr val="tx1"/>
                </a:solidFill>
              </a:rPr>
              <a:t>(N/S) yang </a:t>
            </a:r>
            <a:r>
              <a:rPr lang="en-US" sz="1500" b="1" dirty="0" err="1">
                <a:solidFill>
                  <a:schemeClr val="tx1"/>
                </a:solidFill>
              </a:rPr>
              <a:t>mempunyai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NPSN</a:t>
            </a:r>
          </a:p>
          <a:p>
            <a:pPr marL="342900" lvl="1" indent="-342900" defTabSz="1066800">
              <a:spcAft>
                <a:spcPct val="15000"/>
              </a:spcAft>
              <a:buAutoNum type="alphaLcPeriod"/>
              <a:defRPr/>
            </a:pPr>
            <a:r>
              <a:rPr lang="en-ID" sz="1500" b="1" dirty="0" err="1" smtClean="0">
                <a:solidFill>
                  <a:schemeClr val="tx1"/>
                </a:solidFill>
              </a:rPr>
              <a:t>Ketentuan</a:t>
            </a:r>
            <a:r>
              <a:rPr lang="en-ID" sz="1500" b="1" dirty="0" smtClean="0">
                <a:solidFill>
                  <a:schemeClr val="tx1"/>
                </a:solidFill>
              </a:rPr>
              <a:t> </a:t>
            </a:r>
            <a:r>
              <a:rPr lang="en-ID" sz="1500" b="1" dirty="0" err="1">
                <a:solidFill>
                  <a:schemeClr val="tx1"/>
                </a:solidFill>
              </a:rPr>
              <a:t>Akreditasi</a:t>
            </a:r>
            <a:r>
              <a:rPr lang="en-ID" sz="1500" dirty="0">
                <a:solidFill>
                  <a:schemeClr val="tx1"/>
                </a:solidFill>
              </a:rPr>
              <a:t>:</a:t>
            </a:r>
            <a:endParaRPr lang="en-US" sz="1500" dirty="0">
              <a:solidFill>
                <a:schemeClr val="tx1"/>
              </a:solidFill>
            </a:endParaRPr>
          </a:p>
          <a:p>
            <a:pPr marL="714375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US" sz="1500" b="1" dirty="0" err="1">
                <a:solidFill>
                  <a:srgbClr val="FF0000"/>
                </a:solidFill>
              </a:rPr>
              <a:t>Akreditasi</a:t>
            </a:r>
            <a:r>
              <a:rPr lang="en-US" sz="1500" b="1" dirty="0">
                <a:solidFill>
                  <a:srgbClr val="FF0000"/>
                </a:solidFill>
              </a:rPr>
              <a:t> A : 40 % </a:t>
            </a:r>
            <a:r>
              <a:rPr lang="en-US" sz="1500" b="1" dirty="0" err="1">
                <a:solidFill>
                  <a:srgbClr val="FF0000"/>
                </a:solidFill>
              </a:rPr>
              <a:t>terbaik</a:t>
            </a:r>
            <a:r>
              <a:rPr lang="en-US" sz="1500" b="1" dirty="0">
                <a:solidFill>
                  <a:srgbClr val="FF0000"/>
                </a:solidFill>
              </a:rPr>
              <a:t> di </a:t>
            </a:r>
            <a:r>
              <a:rPr lang="en-US" sz="1500" b="1" dirty="0" err="1">
                <a:solidFill>
                  <a:srgbClr val="FF0000"/>
                </a:solidFill>
              </a:rPr>
              <a:t>sekolahnya</a:t>
            </a:r>
            <a:r>
              <a:rPr lang="en-US" sz="1500" b="1" dirty="0">
                <a:solidFill>
                  <a:srgbClr val="FF0000"/>
                </a:solidFill>
              </a:rPr>
              <a:t>;</a:t>
            </a:r>
          </a:p>
          <a:p>
            <a:pPr marL="714375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US" sz="1500" b="1" dirty="0" err="1">
                <a:solidFill>
                  <a:srgbClr val="FF0000"/>
                </a:solidFill>
              </a:rPr>
              <a:t>Akreditasi</a:t>
            </a:r>
            <a:r>
              <a:rPr lang="en-US" sz="1500" b="1" dirty="0">
                <a:solidFill>
                  <a:srgbClr val="FF0000"/>
                </a:solidFill>
              </a:rPr>
              <a:t> B : 25 % </a:t>
            </a:r>
            <a:r>
              <a:rPr lang="en-US" sz="1500" b="1" dirty="0" err="1">
                <a:solidFill>
                  <a:srgbClr val="FF0000"/>
                </a:solidFill>
              </a:rPr>
              <a:t>terbaik</a:t>
            </a:r>
            <a:r>
              <a:rPr lang="en-US" sz="1500" b="1" dirty="0">
                <a:solidFill>
                  <a:srgbClr val="FF0000"/>
                </a:solidFill>
              </a:rPr>
              <a:t> di </a:t>
            </a:r>
            <a:r>
              <a:rPr lang="en-US" sz="1500" b="1" dirty="0" err="1">
                <a:solidFill>
                  <a:srgbClr val="FF0000"/>
                </a:solidFill>
              </a:rPr>
              <a:t>sekolahnya</a:t>
            </a:r>
            <a:r>
              <a:rPr lang="en-US" sz="1500" b="1" dirty="0">
                <a:solidFill>
                  <a:srgbClr val="FF0000"/>
                </a:solidFill>
              </a:rPr>
              <a:t>; </a:t>
            </a:r>
          </a:p>
          <a:p>
            <a:pPr marL="714375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US" sz="1500" b="1" dirty="0" err="1">
                <a:solidFill>
                  <a:srgbClr val="FF0000"/>
                </a:solidFill>
              </a:rPr>
              <a:t>Akreditasi</a:t>
            </a:r>
            <a:r>
              <a:rPr lang="en-US" sz="1500" b="1" dirty="0">
                <a:solidFill>
                  <a:srgbClr val="FF0000"/>
                </a:solidFill>
              </a:rPr>
              <a:t> C </a:t>
            </a:r>
            <a:r>
              <a:rPr lang="en-US" sz="1500" b="1" dirty="0" err="1">
                <a:solidFill>
                  <a:srgbClr val="FF0000"/>
                </a:solidFill>
              </a:rPr>
              <a:t>dan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en-US" sz="1500" b="1" dirty="0" err="1">
                <a:solidFill>
                  <a:srgbClr val="FF0000"/>
                </a:solidFill>
              </a:rPr>
              <a:t>lainnya</a:t>
            </a:r>
            <a:r>
              <a:rPr lang="en-US" sz="1500" b="1" dirty="0">
                <a:solidFill>
                  <a:srgbClr val="FF0000"/>
                </a:solidFill>
              </a:rPr>
              <a:t> : 5% </a:t>
            </a:r>
            <a:r>
              <a:rPr lang="en-US" sz="1500" b="1" dirty="0" err="1">
                <a:solidFill>
                  <a:srgbClr val="FF0000"/>
                </a:solidFill>
              </a:rPr>
              <a:t>terbaik</a:t>
            </a:r>
            <a:r>
              <a:rPr lang="en-US" sz="1500" b="1" dirty="0">
                <a:solidFill>
                  <a:srgbClr val="FF0000"/>
                </a:solidFill>
              </a:rPr>
              <a:t> di </a:t>
            </a:r>
            <a:r>
              <a:rPr lang="en-US" sz="1500" b="1" dirty="0" err="1">
                <a:solidFill>
                  <a:srgbClr val="FF0000"/>
                </a:solidFill>
              </a:rPr>
              <a:t>sekolahnya</a:t>
            </a:r>
            <a:r>
              <a:rPr lang="en-US" sz="1500" b="1" dirty="0">
                <a:solidFill>
                  <a:srgbClr val="FF0000"/>
                </a:solidFill>
              </a:rPr>
              <a:t>.</a:t>
            </a:r>
          </a:p>
          <a:p>
            <a:pPr marL="0" lvl="2" defTabSz="711200">
              <a:spcAft>
                <a:spcPct val="1500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</a:rPr>
              <a:t>c.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Mengisi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Pangkalan</a:t>
            </a:r>
            <a:r>
              <a:rPr lang="en-US" sz="1500" b="1" dirty="0">
                <a:solidFill>
                  <a:schemeClr val="tx1"/>
                </a:solidFill>
              </a:rPr>
              <a:t> Data </a:t>
            </a:r>
            <a:r>
              <a:rPr lang="en-US" sz="1500" b="1" dirty="0" err="1">
                <a:solidFill>
                  <a:schemeClr val="tx1"/>
                </a:solidFill>
              </a:rPr>
              <a:t>Sekolah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Siswa</a:t>
            </a:r>
            <a:r>
              <a:rPr lang="en-US" sz="1500" b="1" dirty="0">
                <a:solidFill>
                  <a:schemeClr val="tx1"/>
                </a:solidFill>
              </a:rPr>
              <a:t> (PDSS)</a:t>
            </a:r>
            <a:endParaRPr lang="en-ID" sz="1500" b="1" dirty="0">
              <a:solidFill>
                <a:schemeClr val="tx1"/>
              </a:solidFill>
            </a:endParaRPr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0" y="-13968"/>
            <a:ext cx="12192000" cy="87947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PERUBAHAN JALUR SNMPTN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521" y="1361921"/>
            <a:ext cx="4796024" cy="1956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defTabSz="1066800">
              <a:spcAft>
                <a:spcPct val="15000"/>
              </a:spcAft>
              <a:buAutoNum type="alphaLcPeriod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SMA/MA/SMK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(N/S) yang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mempunyai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NPSN</a:t>
            </a:r>
          </a:p>
          <a:p>
            <a:pPr marL="342900" lvl="1" indent="-342900" defTabSz="1066800">
              <a:spcAft>
                <a:spcPct val="15000"/>
              </a:spcAft>
              <a:buAutoNum type="alphaLcPeriod"/>
              <a:defRPr/>
            </a:pPr>
            <a:r>
              <a:rPr lang="en-ID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Ketentuan</a:t>
            </a:r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Akreditasi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4375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Akreditasi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terbaik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sekolahnya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714375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Akreditasi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 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terbaik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sekolahnya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 marL="714375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Akreditasi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10%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terbaik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sekolahnya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 marL="714375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Akreditasi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lainnya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5%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terbaik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sekolahnya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lvl="2" defTabSz="711200">
              <a:spcAft>
                <a:spcPct val="15000"/>
              </a:spcAft>
              <a:buNone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Mengisi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Pangkalan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Sekolah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Siswa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(PDSS)</a:t>
            </a:r>
            <a:endParaRPr lang="en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8521" y="4106424"/>
            <a:ext cx="5044199" cy="1835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525" lvl="0" indent="-26352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Siswa SMA/MA/SMK kelas terakhir 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kelas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12)</a:t>
            </a:r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pada tahun 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201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yang memiliki prestasi unggul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63525" lvl="0" indent="-26352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Memiliki prestasi akademik dan memenuhi persyaratan yang ditentukan oleh masing-masing PTN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263525" lvl="0" indent="-26352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Memiliki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NISN 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terdaftar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di PDSS;</a:t>
            </a:r>
          </a:p>
          <a:p>
            <a:pPr marL="263525" lvl="0" indent="-26352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Memiliki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nilai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rapor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semester 1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s.d.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5 yang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telah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diisikan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di PDSS.</a:t>
            </a:r>
            <a:endParaRPr lang="en-ID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95799" y="3446193"/>
            <a:ext cx="2516633" cy="4501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2400" b="1" dirty="0" smtClean="0">
                <a:solidFill>
                  <a:schemeClr val="bg1"/>
                </a:solidFill>
              </a:rPr>
              <a:t>TAHUN 2018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8363106" y="3423098"/>
            <a:ext cx="2516633" cy="4501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2400" b="1" dirty="0" smtClean="0">
                <a:solidFill>
                  <a:schemeClr val="bg1"/>
                </a:solidFill>
              </a:rPr>
              <a:t>TAHUN 2019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 Placeholder 4"/>
          <p:cNvSpPr txBox="1">
            <a:spLocks/>
          </p:cNvSpPr>
          <p:nvPr/>
        </p:nvSpPr>
        <p:spPr>
          <a:xfrm>
            <a:off x="895799" y="919646"/>
            <a:ext cx="2516633" cy="4501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2400" b="1" dirty="0" smtClean="0">
                <a:solidFill>
                  <a:schemeClr val="bg1"/>
                </a:solidFill>
              </a:rPr>
              <a:t>TAHUN 2018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4"/>
          <p:cNvSpPr txBox="1">
            <a:spLocks/>
          </p:cNvSpPr>
          <p:nvPr/>
        </p:nvSpPr>
        <p:spPr>
          <a:xfrm>
            <a:off x="8363106" y="896551"/>
            <a:ext cx="2516633" cy="4501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2400" b="1" dirty="0" smtClean="0">
                <a:solidFill>
                  <a:schemeClr val="bg1"/>
                </a:solidFill>
              </a:rPr>
              <a:t>TAHUN 2019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5261008" y="1587040"/>
            <a:ext cx="1513840" cy="17309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riped Right Arrow 30"/>
          <p:cNvSpPr/>
          <p:nvPr/>
        </p:nvSpPr>
        <p:spPr>
          <a:xfrm>
            <a:off x="5251355" y="4078551"/>
            <a:ext cx="1513840" cy="17309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0151" y="953628"/>
            <a:ext cx="243840" cy="285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39111" y="953628"/>
            <a:ext cx="243840" cy="285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40702" y="3496566"/>
            <a:ext cx="243840" cy="285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09022" y="3496566"/>
            <a:ext cx="243840" cy="285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4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65" y="892112"/>
            <a:ext cx="6073693" cy="5068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800" b="1" dirty="0" smtClean="0">
                <a:solidFill>
                  <a:prstClr val="white"/>
                </a:solidFill>
              </a:rPr>
              <a:t>SNMPTN TAHUN 2018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65" y="3528737"/>
            <a:ext cx="6073693" cy="5133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800" b="1" dirty="0" smtClean="0">
                <a:solidFill>
                  <a:prstClr val="white"/>
                </a:solidFill>
              </a:rPr>
              <a:t>SBMPTN TAHUN 2018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0" y="-13968"/>
            <a:ext cx="12192000" cy="87947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PERBEDAAN PILIHAN PRODI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724" y="1649283"/>
            <a:ext cx="5632038" cy="170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>
              <a:buAutoNum type="arabicPeriod"/>
            </a:pPr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Pendaftar </a:t>
            </a:r>
            <a:r>
              <a:rPr lang="id-ID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dapat memilih</a:t>
            </a:r>
            <a:r>
              <a: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sebanyak-banyaknya </a:t>
            </a:r>
            <a:r>
              <a:rPr lang="id-ID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tiga </a:t>
            </a:r>
            <a:r>
              <a: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studi</a:t>
            </a:r>
            <a:r>
              <a:rPr lang="id-ID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dengan ketentuan </a:t>
            </a:r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PTN </a:t>
            </a:r>
            <a:r>
              <a:rPr lang="id-ID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maksimal </a:t>
            </a:r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 </a:t>
            </a:r>
            <a:r>
              <a:rPr lang="id-ID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</a:t>
            </a:r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studi.</a:t>
            </a:r>
            <a:endParaRPr lang="en-ID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AutoNum type="arabicPeriod"/>
            </a:pP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persyaratan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harus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memilih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PTN yang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propinsi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sekolah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kecuali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hanya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memilih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prodi</a:t>
            </a: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611" y="4212357"/>
            <a:ext cx="5738828" cy="162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2" indent="-342900">
              <a:buAutoNum type="arabicPeriod"/>
            </a:pPr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Peserta </a:t>
            </a:r>
            <a:r>
              <a:rPr lang="id-ID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dapat memilih program studi </a:t>
            </a:r>
            <a:r>
              <a: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sebanyak-banyaknya </a:t>
            </a:r>
            <a:r>
              <a:rPr lang="id-ID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tiga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d-ID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studi</a:t>
            </a:r>
            <a:endParaRPr lang="en-ID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buFontTx/>
              <a:buAutoNum type="arabicPeriod"/>
            </a:pP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 </a:t>
            </a:r>
            <a:r>
              <a:rPr lang="en-ID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persyaratan</a:t>
            </a:r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id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salah </a:t>
            </a:r>
            <a:r>
              <a:rPr lang="id-ID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satu program studi pilihannya harus di PTN yang berada dalam satu wilayah pendaftaran dengan tempat peserta mengikuti ujian.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8471" y="994266"/>
            <a:ext cx="526978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55600" indent="-355600"/>
            <a:endParaRPr lang="en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/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2163"/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62163"/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62163"/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sebanyak-banyaknya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62163"/>
            <a:r>
              <a:rPr lang="en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</a:t>
            </a:r>
            <a:r>
              <a:rPr lang="en-ID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062163"/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en-ID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PTN </a:t>
            </a:r>
            <a:r>
              <a:rPr lang="en-ID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2062163"/>
            <a:r>
              <a:rPr lang="en-ID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</a:t>
            </a:r>
            <a:r>
              <a:rPr lang="en-ID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PTN;</a:t>
            </a:r>
            <a:endParaRPr lang="en-ID" sz="8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2163"/>
            <a:endParaRPr lang="en-ID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925"/>
            <a:endParaRPr lang="en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42810" y="892112"/>
            <a:ext cx="2200709" cy="5365134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7925" y="2527977"/>
            <a:ext cx="1330960" cy="200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/>
              <a:t>SNMPTN </a:t>
            </a:r>
            <a:r>
              <a:rPr lang="en-ID" sz="2400" b="1" dirty="0" err="1" smtClean="0"/>
              <a:t>dan</a:t>
            </a:r>
            <a:r>
              <a:rPr lang="en-ID" sz="2400" b="1" dirty="0" smtClean="0"/>
              <a:t> SBMPTN TAHUN 2019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232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2217" y="1492256"/>
            <a:ext cx="2462707" cy="13084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b="1" dirty="0" smtClean="0">
                <a:solidFill>
                  <a:prstClr val="white"/>
                </a:solidFill>
              </a:rPr>
              <a:t>METODE TES SBMPTN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075" y="2770230"/>
            <a:ext cx="2476980" cy="129303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100" b="1" dirty="0">
                <a:solidFill>
                  <a:prstClr val="white"/>
                </a:solidFill>
              </a:rPr>
              <a:t>MATERI TES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2490" y="1492256"/>
            <a:ext cx="3958902" cy="1328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000" b="1" dirty="0" smtClean="0">
                <a:solidFill>
                  <a:prstClr val="black"/>
                </a:solidFill>
              </a:rPr>
              <a:t>UTBC (</a:t>
            </a:r>
            <a:r>
              <a:rPr lang="en-ID" sz="2000" b="1" dirty="0" err="1" smtClean="0">
                <a:solidFill>
                  <a:prstClr val="black"/>
                </a:solidFill>
              </a:rPr>
              <a:t>Ujian</a:t>
            </a:r>
            <a:r>
              <a:rPr lang="en-ID" sz="2000" b="1" dirty="0" smtClean="0">
                <a:solidFill>
                  <a:prstClr val="black"/>
                </a:solidFill>
              </a:rPr>
              <a:t> </a:t>
            </a:r>
            <a:r>
              <a:rPr lang="en-ID" sz="2000" b="1" dirty="0" err="1" smtClean="0">
                <a:solidFill>
                  <a:prstClr val="black"/>
                </a:solidFill>
              </a:rPr>
              <a:t>Tulis</a:t>
            </a:r>
            <a:r>
              <a:rPr lang="en-ID" sz="2000" b="1" dirty="0" smtClean="0">
                <a:solidFill>
                  <a:prstClr val="black"/>
                </a:solidFill>
              </a:rPr>
              <a:t> </a:t>
            </a:r>
            <a:r>
              <a:rPr lang="en-ID" sz="2000" b="1" dirty="0" err="1" smtClean="0">
                <a:solidFill>
                  <a:prstClr val="black"/>
                </a:solidFill>
              </a:rPr>
              <a:t>Berbasis</a:t>
            </a:r>
            <a:r>
              <a:rPr lang="en-ID" sz="2000" b="1" dirty="0" smtClean="0">
                <a:solidFill>
                  <a:prstClr val="black"/>
                </a:solidFill>
              </a:rPr>
              <a:t> </a:t>
            </a:r>
            <a:r>
              <a:rPr lang="en-ID" sz="2000" b="1" dirty="0" err="1" smtClean="0">
                <a:solidFill>
                  <a:prstClr val="black"/>
                </a:solidFill>
              </a:rPr>
              <a:t>Cetak</a:t>
            </a:r>
            <a:r>
              <a:rPr lang="en-ID" sz="2000" b="1" dirty="0" smtClean="0">
                <a:solidFill>
                  <a:prstClr val="black"/>
                </a:solidFill>
              </a:rPr>
              <a:t>);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UTBK </a:t>
            </a:r>
            <a:r>
              <a:rPr lang="en-ID" sz="2000" b="1" dirty="0" smtClean="0">
                <a:solidFill>
                  <a:prstClr val="black"/>
                </a:solidFill>
              </a:rPr>
              <a:t>(</a:t>
            </a:r>
            <a:r>
              <a:rPr lang="en-ID" sz="2000" b="1" dirty="0" err="1" smtClean="0">
                <a:solidFill>
                  <a:prstClr val="black"/>
                </a:solidFill>
              </a:rPr>
              <a:t>Ujian</a:t>
            </a:r>
            <a:r>
              <a:rPr lang="en-ID" sz="2000" b="1" dirty="0" smtClean="0">
                <a:solidFill>
                  <a:prstClr val="black"/>
                </a:solidFill>
              </a:rPr>
              <a:t> </a:t>
            </a:r>
            <a:r>
              <a:rPr lang="en-ID" sz="2000" b="1" dirty="0" err="1" smtClean="0">
                <a:solidFill>
                  <a:prstClr val="black"/>
                </a:solidFill>
              </a:rPr>
              <a:t>Tulis</a:t>
            </a:r>
            <a:r>
              <a:rPr lang="en-ID" sz="2000" b="1" dirty="0" smtClean="0">
                <a:solidFill>
                  <a:prstClr val="black"/>
                </a:solidFill>
              </a:rPr>
              <a:t> </a:t>
            </a:r>
            <a:r>
              <a:rPr lang="en-ID" sz="2000" b="1" dirty="0" err="1" smtClean="0">
                <a:solidFill>
                  <a:prstClr val="black"/>
                </a:solidFill>
              </a:rPr>
              <a:t>Berbasis</a:t>
            </a:r>
            <a:r>
              <a:rPr lang="en-ID" sz="2000" b="1" dirty="0" smtClean="0">
                <a:solidFill>
                  <a:prstClr val="black"/>
                </a:solidFill>
              </a:rPr>
              <a:t> </a:t>
            </a:r>
            <a:r>
              <a:rPr lang="en-ID" sz="2000" b="1" dirty="0" err="1" smtClean="0">
                <a:solidFill>
                  <a:prstClr val="black"/>
                </a:solidFill>
              </a:rPr>
              <a:t>Komputer</a:t>
            </a:r>
            <a:r>
              <a:rPr lang="en-ID" sz="2000" b="1" dirty="0" smtClean="0">
                <a:solidFill>
                  <a:prstClr val="black"/>
                </a:solidFill>
              </a:rPr>
              <a:t>) </a:t>
            </a:r>
            <a:r>
              <a:rPr lang="en-ID" sz="2000" b="1" dirty="0" err="1" smtClean="0">
                <a:solidFill>
                  <a:prstClr val="black"/>
                </a:solidFill>
              </a:rPr>
              <a:t>terdiri</a:t>
            </a:r>
            <a:r>
              <a:rPr lang="en-ID" sz="2000" b="1" dirty="0" smtClean="0">
                <a:solidFill>
                  <a:prstClr val="black"/>
                </a:solidFill>
              </a:rPr>
              <a:t> </a:t>
            </a:r>
            <a:r>
              <a:rPr lang="en-ID" sz="2000" b="1" dirty="0" err="1" smtClean="0">
                <a:solidFill>
                  <a:prstClr val="black"/>
                </a:solidFill>
              </a:rPr>
              <a:t>dari</a:t>
            </a:r>
            <a:r>
              <a:rPr lang="en-ID" sz="2000" b="1" dirty="0" smtClean="0">
                <a:solidFill>
                  <a:prstClr val="black"/>
                </a:solidFill>
              </a:rPr>
              <a:t> </a:t>
            </a:r>
            <a:endParaRPr lang="en-ID" sz="20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D" sz="2000" b="1" dirty="0">
                <a:solidFill>
                  <a:prstClr val="black"/>
                </a:solidFill>
              </a:rPr>
              <a:t>(Desktop </a:t>
            </a:r>
            <a:r>
              <a:rPr lang="en-ID" sz="2000" b="1" dirty="0" err="1">
                <a:solidFill>
                  <a:prstClr val="black"/>
                </a:solidFill>
              </a:rPr>
              <a:t>dan</a:t>
            </a:r>
            <a:r>
              <a:rPr lang="en-ID" sz="2000" b="1" dirty="0">
                <a:solidFill>
                  <a:prstClr val="black"/>
                </a:solidFill>
              </a:rPr>
              <a:t> Android)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2682" y="2821188"/>
            <a:ext cx="4065545" cy="1305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lvl="2" defTabSz="711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100" b="1" dirty="0" smtClean="0">
                <a:solidFill>
                  <a:schemeClr val="tx1"/>
                </a:solidFill>
              </a:rPr>
              <a:t>UTBK </a:t>
            </a:r>
            <a:r>
              <a:rPr lang="en-US" sz="2100" b="1" dirty="0" err="1" smtClean="0">
                <a:solidFill>
                  <a:schemeClr val="tx1"/>
                </a:solidFill>
              </a:rPr>
              <a:t>meliputi</a:t>
            </a:r>
            <a:r>
              <a:rPr lang="en-US" sz="2100" b="1" dirty="0" smtClean="0">
                <a:solidFill>
                  <a:schemeClr val="tx1"/>
                </a:solidFill>
              </a:rPr>
              <a:t>  </a:t>
            </a:r>
            <a:r>
              <a:rPr lang="en-ID" sz="2100" b="1" dirty="0" smtClean="0">
                <a:solidFill>
                  <a:srgbClr val="FF0000"/>
                </a:solidFill>
              </a:rPr>
              <a:t>TES </a:t>
            </a:r>
            <a:r>
              <a:rPr lang="en-ID" sz="2100" b="1" dirty="0">
                <a:solidFill>
                  <a:srgbClr val="FF0000"/>
                </a:solidFill>
              </a:rPr>
              <a:t>POTENSI SKOLASTIK (TPS)</a:t>
            </a:r>
            <a:r>
              <a:rPr lang="en-ID" sz="2100" b="1" dirty="0">
                <a:solidFill>
                  <a:schemeClr val="tx1"/>
                </a:solidFill>
              </a:rPr>
              <a:t> </a:t>
            </a:r>
            <a:r>
              <a:rPr lang="en-ID" sz="2100" b="1" dirty="0" err="1">
                <a:solidFill>
                  <a:schemeClr val="tx1"/>
                </a:solidFill>
              </a:rPr>
              <a:t>dan</a:t>
            </a:r>
            <a:r>
              <a:rPr lang="en-ID" sz="2100" b="1" dirty="0">
                <a:solidFill>
                  <a:schemeClr val="tx1"/>
                </a:solidFill>
              </a:rPr>
              <a:t> </a:t>
            </a:r>
            <a:r>
              <a:rPr lang="en-ID" sz="2100" b="1" dirty="0">
                <a:solidFill>
                  <a:srgbClr val="FF0000"/>
                </a:solidFill>
              </a:rPr>
              <a:t>TES KOMPETENSI AKADEMIK (TKA)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9003" y="1590985"/>
            <a:ext cx="4065545" cy="1230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en-ID" sz="2400" b="1" dirty="0" smtClean="0">
                <a:solidFill>
                  <a:srgbClr val="FF0000"/>
                </a:solidFill>
              </a:rPr>
              <a:t>UTBK</a:t>
            </a:r>
            <a:r>
              <a:rPr lang="en-ID" sz="2400" b="1" dirty="0" smtClean="0">
                <a:solidFill>
                  <a:prstClr val="black"/>
                </a:solidFill>
              </a:rPr>
              <a:t> (</a:t>
            </a:r>
            <a:r>
              <a:rPr lang="en-ID" sz="2400" b="1" dirty="0" err="1" smtClean="0">
                <a:solidFill>
                  <a:prstClr val="black"/>
                </a:solidFill>
              </a:rPr>
              <a:t>Ujian</a:t>
            </a:r>
            <a:r>
              <a:rPr lang="en-ID" sz="2400" b="1" dirty="0" smtClean="0">
                <a:solidFill>
                  <a:prstClr val="black"/>
                </a:solidFill>
              </a:rPr>
              <a:t> </a:t>
            </a:r>
            <a:r>
              <a:rPr lang="en-ID" sz="2400" b="1" dirty="0" err="1" smtClean="0">
                <a:solidFill>
                  <a:prstClr val="black"/>
                </a:solidFill>
              </a:rPr>
              <a:t>Tulis</a:t>
            </a:r>
            <a:r>
              <a:rPr lang="en-ID" sz="2400" b="1" dirty="0" smtClean="0">
                <a:solidFill>
                  <a:prstClr val="black"/>
                </a:solidFill>
              </a:rPr>
              <a:t> </a:t>
            </a:r>
            <a:r>
              <a:rPr lang="en-ID" sz="2400" b="1" dirty="0" err="1" smtClean="0">
                <a:solidFill>
                  <a:prstClr val="black"/>
                </a:solidFill>
              </a:rPr>
              <a:t>Berbasis</a:t>
            </a:r>
            <a:r>
              <a:rPr lang="en-ID" sz="2400" b="1" dirty="0" smtClean="0">
                <a:solidFill>
                  <a:prstClr val="black"/>
                </a:solidFill>
              </a:rPr>
              <a:t> </a:t>
            </a:r>
            <a:r>
              <a:rPr lang="en-ID" sz="2400" b="1" dirty="0" err="1" smtClean="0">
                <a:solidFill>
                  <a:prstClr val="black"/>
                </a:solidFill>
              </a:rPr>
              <a:t>Komputer</a:t>
            </a:r>
            <a:r>
              <a:rPr lang="en-ID" sz="2400" b="1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9438" y="971501"/>
            <a:ext cx="276351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MS PGothic" pitchFamily="34" charset="-128"/>
              </a:rPr>
              <a:t>TAHUN 2018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55355" y="930564"/>
            <a:ext cx="228312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MS PGothic" pitchFamily="34" charset="-128"/>
              </a:rPr>
              <a:t>TAHUN 2019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886879" y="2813776"/>
            <a:ext cx="3990717" cy="1300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US" sz="2200" b="1" dirty="0">
                <a:solidFill>
                  <a:schemeClr val="tx1"/>
                </a:solidFill>
              </a:rPr>
              <a:t>TKPA</a:t>
            </a:r>
          </a:p>
          <a:p>
            <a:pPr marL="182563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ID" sz="2200" b="1" dirty="0">
                <a:solidFill>
                  <a:schemeClr val="tx1"/>
                </a:solidFill>
              </a:rPr>
              <a:t>TKD SAINTEK</a:t>
            </a:r>
          </a:p>
          <a:p>
            <a:pPr marL="182563" lvl="2" indent="-171450" defTabSz="711200">
              <a:lnSpc>
                <a:spcPct val="100000"/>
              </a:lnSpc>
              <a:spcBef>
                <a:spcPts val="0"/>
              </a:spcBef>
              <a:buFontTx/>
              <a:buChar char="••"/>
              <a:defRPr/>
            </a:pPr>
            <a:r>
              <a:rPr lang="en-ID" sz="2200" b="1" dirty="0">
                <a:solidFill>
                  <a:schemeClr val="tx1"/>
                </a:solidFill>
              </a:rPr>
              <a:t>TKD SOSHUM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6889628" y="1858380"/>
            <a:ext cx="715085" cy="782320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riped Right Arrow 52"/>
          <p:cNvSpPr/>
          <p:nvPr/>
        </p:nvSpPr>
        <p:spPr>
          <a:xfrm>
            <a:off x="6903638" y="3098741"/>
            <a:ext cx="713107" cy="782320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riped Right Arrow 53"/>
          <p:cNvSpPr/>
          <p:nvPr/>
        </p:nvSpPr>
        <p:spPr>
          <a:xfrm>
            <a:off x="6891606" y="4177895"/>
            <a:ext cx="713107" cy="782320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7394" y="4063263"/>
            <a:ext cx="2478660" cy="8996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100" b="1" dirty="0" smtClean="0">
                <a:solidFill>
                  <a:prstClr val="white"/>
                </a:solidFill>
              </a:rPr>
              <a:t>KELOMPOK UJIAN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0944" y="4126990"/>
            <a:ext cx="3940447" cy="873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200" b="1" dirty="0" smtClean="0">
                <a:solidFill>
                  <a:prstClr val="black"/>
                </a:solidFill>
              </a:rPr>
              <a:t>SAINTEK, SOSHUM, </a:t>
            </a:r>
            <a:r>
              <a:rPr lang="en-ID" sz="2200" b="1" dirty="0" err="1" smtClean="0">
                <a:solidFill>
                  <a:prstClr val="black"/>
                </a:solidFill>
              </a:rPr>
              <a:t>dan</a:t>
            </a:r>
            <a:r>
              <a:rPr lang="en-ID" sz="2200" b="1" dirty="0" smtClean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r>
              <a:rPr lang="en-ID" sz="2200" b="1" dirty="0" smtClean="0">
                <a:solidFill>
                  <a:prstClr val="black"/>
                </a:solidFill>
              </a:rPr>
              <a:t>CAMPURAN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748" y="4126210"/>
            <a:ext cx="4063205" cy="8830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7120" y="4348154"/>
            <a:ext cx="3559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sz="2200" b="1" dirty="0" smtClean="0">
                <a:solidFill>
                  <a:prstClr val="black"/>
                </a:solidFill>
              </a:rPr>
              <a:t>SAINTEK </a:t>
            </a:r>
            <a:r>
              <a:rPr lang="en-ID" sz="2200" b="1" dirty="0" err="1" smtClean="0">
                <a:solidFill>
                  <a:prstClr val="black"/>
                </a:solidFill>
              </a:rPr>
              <a:t>dan</a:t>
            </a:r>
            <a:r>
              <a:rPr lang="en-ID" sz="2200" b="1" dirty="0" smtClean="0">
                <a:solidFill>
                  <a:prstClr val="black"/>
                </a:solidFill>
              </a:rPr>
              <a:t> SOSHUM</a:t>
            </a:r>
            <a:endParaRPr lang="en-ID" sz="2200" b="1" dirty="0">
              <a:solidFill>
                <a:prstClr val="black"/>
              </a:solidFill>
            </a:endParaRPr>
          </a:p>
        </p:txBody>
      </p:sp>
      <p:sp>
        <p:nvSpPr>
          <p:cNvPr id="35" name="Striped Right Arrow 34"/>
          <p:cNvSpPr/>
          <p:nvPr/>
        </p:nvSpPr>
        <p:spPr>
          <a:xfrm>
            <a:off x="6925725" y="5076406"/>
            <a:ext cx="695024" cy="782320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4025" y="4948338"/>
            <a:ext cx="2482029" cy="117573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100" b="1" dirty="0" smtClean="0">
                <a:solidFill>
                  <a:prstClr val="white"/>
                </a:solidFill>
              </a:rPr>
              <a:t>PELAKSANAAN </a:t>
            </a:r>
            <a:r>
              <a:rPr lang="en-ID" sz="2100" b="1" dirty="0">
                <a:solidFill>
                  <a:prstClr val="white"/>
                </a:solidFill>
              </a:rPr>
              <a:t>TES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0809" y="4998727"/>
            <a:ext cx="4063205" cy="1125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200" b="1" dirty="0" err="1" smtClean="0">
                <a:solidFill>
                  <a:prstClr val="black"/>
                </a:solidFill>
              </a:rPr>
              <a:t>Tes</a:t>
            </a:r>
            <a:r>
              <a:rPr lang="en-ID" sz="2200" b="1" dirty="0" smtClean="0">
                <a:solidFill>
                  <a:prstClr val="black"/>
                </a:solidFill>
              </a:rPr>
              <a:t> </a:t>
            </a:r>
            <a:r>
              <a:rPr lang="en-ID" sz="2200" b="1" dirty="0" err="1" smtClean="0">
                <a:solidFill>
                  <a:prstClr val="black"/>
                </a:solidFill>
              </a:rPr>
              <a:t>dilakukan</a:t>
            </a:r>
            <a:r>
              <a:rPr lang="en-ID" sz="2200" b="1" dirty="0" smtClean="0">
                <a:solidFill>
                  <a:prstClr val="black"/>
                </a:solidFill>
              </a:rPr>
              <a:t> </a:t>
            </a:r>
            <a:r>
              <a:rPr lang="en-ID" sz="2200" b="1" dirty="0" smtClean="0">
                <a:solidFill>
                  <a:srgbClr val="FF0000"/>
                </a:solidFill>
              </a:rPr>
              <a:t>12 kali</a:t>
            </a:r>
            <a:r>
              <a:rPr lang="en-ID" sz="2200" b="1" dirty="0" smtClean="0">
                <a:solidFill>
                  <a:prstClr val="black"/>
                </a:solidFill>
              </a:rPr>
              <a:t>, </a:t>
            </a:r>
            <a:r>
              <a:rPr lang="en-ID" sz="2200" b="1" dirty="0" err="1" smtClean="0">
                <a:solidFill>
                  <a:prstClr val="black"/>
                </a:solidFill>
              </a:rPr>
              <a:t>setiap</a:t>
            </a:r>
            <a:r>
              <a:rPr lang="en-ID" sz="2200" b="1" dirty="0" smtClean="0">
                <a:solidFill>
                  <a:prstClr val="black"/>
                </a:solidFill>
              </a:rPr>
              <a:t> </a:t>
            </a:r>
            <a:r>
              <a:rPr lang="en-ID" sz="2200" b="1" dirty="0" err="1" smtClean="0">
                <a:solidFill>
                  <a:prstClr val="black"/>
                </a:solidFill>
              </a:rPr>
              <a:t>tes</a:t>
            </a:r>
            <a:r>
              <a:rPr lang="en-ID" sz="2200" b="1" dirty="0" smtClean="0">
                <a:solidFill>
                  <a:prstClr val="black"/>
                </a:solidFill>
              </a:rPr>
              <a:t> </a:t>
            </a:r>
            <a:r>
              <a:rPr lang="en-ID" sz="2200" b="1" dirty="0" err="1" smtClean="0">
                <a:solidFill>
                  <a:prstClr val="black"/>
                </a:solidFill>
              </a:rPr>
              <a:t>dilaksanakan</a:t>
            </a:r>
            <a:r>
              <a:rPr lang="en-ID" sz="2200" b="1" dirty="0" smtClean="0">
                <a:solidFill>
                  <a:prstClr val="black"/>
                </a:solidFill>
              </a:rPr>
              <a:t> </a:t>
            </a:r>
            <a:r>
              <a:rPr lang="en-ID" sz="2200" b="1" dirty="0" smtClean="0">
                <a:solidFill>
                  <a:srgbClr val="FF0000"/>
                </a:solidFill>
              </a:rPr>
              <a:t>2(</a:t>
            </a:r>
            <a:r>
              <a:rPr lang="en-ID" sz="2200" b="1" dirty="0" err="1" smtClean="0">
                <a:solidFill>
                  <a:srgbClr val="FF0000"/>
                </a:solidFill>
              </a:rPr>
              <a:t>dua</a:t>
            </a:r>
            <a:r>
              <a:rPr lang="en-ID" sz="2200" b="1" dirty="0" smtClean="0">
                <a:solidFill>
                  <a:srgbClr val="FF0000"/>
                </a:solidFill>
              </a:rPr>
              <a:t>) </a:t>
            </a:r>
            <a:r>
              <a:rPr lang="en-ID" sz="2200" b="1" dirty="0" err="1" smtClean="0">
                <a:solidFill>
                  <a:srgbClr val="FF0000"/>
                </a:solidFill>
              </a:rPr>
              <a:t>sesi</a:t>
            </a:r>
            <a:r>
              <a:rPr lang="en-ID" sz="2200" b="1" dirty="0" smtClean="0">
                <a:solidFill>
                  <a:prstClr val="black"/>
                </a:solidFill>
              </a:rPr>
              <a:t> (</a:t>
            </a:r>
            <a:r>
              <a:rPr lang="en-ID" sz="2200" b="1" dirty="0" err="1" smtClean="0">
                <a:solidFill>
                  <a:prstClr val="black"/>
                </a:solidFill>
              </a:rPr>
              <a:t>pagi</a:t>
            </a:r>
            <a:r>
              <a:rPr lang="en-ID" sz="2200" b="1" dirty="0" smtClean="0">
                <a:solidFill>
                  <a:prstClr val="black"/>
                </a:solidFill>
              </a:rPr>
              <a:t> </a:t>
            </a:r>
            <a:r>
              <a:rPr lang="en-ID" sz="2200" b="1" dirty="0" err="1" smtClean="0">
                <a:solidFill>
                  <a:prstClr val="black"/>
                </a:solidFill>
              </a:rPr>
              <a:t>dan</a:t>
            </a:r>
            <a:r>
              <a:rPr lang="en-ID" sz="2200" b="1" dirty="0" smtClean="0">
                <a:solidFill>
                  <a:prstClr val="black"/>
                </a:solidFill>
              </a:rPr>
              <a:t> </a:t>
            </a:r>
            <a:r>
              <a:rPr lang="en-ID" sz="2200" b="1" dirty="0" err="1" smtClean="0">
                <a:solidFill>
                  <a:prstClr val="black"/>
                </a:solidFill>
              </a:rPr>
              <a:t>siang</a:t>
            </a:r>
            <a:r>
              <a:rPr lang="en-ID" sz="2200" b="1" dirty="0" smtClean="0">
                <a:solidFill>
                  <a:prstClr val="black"/>
                </a:solidFill>
              </a:rPr>
              <a:t>)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10943" y="5009238"/>
            <a:ext cx="3954621" cy="1114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000" b="1" dirty="0" err="1" smtClean="0">
                <a:solidFill>
                  <a:schemeClr val="tx1"/>
                </a:solidFill>
              </a:rPr>
              <a:t>Hanya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 smtClean="0">
                <a:solidFill>
                  <a:schemeClr val="tx1"/>
                </a:solidFill>
              </a:rPr>
              <a:t>satu</a:t>
            </a:r>
            <a:r>
              <a:rPr lang="en-ID" sz="2000" b="1" dirty="0" smtClean="0">
                <a:solidFill>
                  <a:schemeClr val="tx1"/>
                </a:solidFill>
              </a:rPr>
              <a:t> kali </a:t>
            </a:r>
          </a:p>
          <a:p>
            <a:pPr>
              <a:defRPr/>
            </a:pPr>
            <a:r>
              <a:rPr lang="en-ID" sz="2000" b="1" dirty="0" smtClean="0">
                <a:solidFill>
                  <a:schemeClr val="tx1"/>
                </a:solidFill>
              </a:rPr>
              <a:t>(</a:t>
            </a:r>
            <a:r>
              <a:rPr lang="en-ID" sz="2000" b="1" dirty="0" err="1" smtClean="0">
                <a:solidFill>
                  <a:schemeClr val="tx1"/>
                </a:solidFill>
              </a:rPr>
              <a:t>Contoh</a:t>
            </a:r>
            <a:r>
              <a:rPr lang="en-ID" sz="2000" b="1" dirty="0" smtClean="0">
                <a:solidFill>
                  <a:schemeClr val="tx1"/>
                </a:solidFill>
              </a:rPr>
              <a:t> </a:t>
            </a:r>
            <a:r>
              <a:rPr lang="en-ID" sz="2000" b="1" dirty="0" err="1" smtClean="0">
                <a:solidFill>
                  <a:schemeClr val="tx1"/>
                </a:solidFill>
              </a:rPr>
              <a:t>pada</a:t>
            </a:r>
            <a:r>
              <a:rPr lang="en-ID" sz="2000" b="1" dirty="0" smtClean="0">
                <a:solidFill>
                  <a:schemeClr val="tx1"/>
                </a:solidFill>
              </a:rPr>
              <a:t> </a:t>
            </a:r>
            <a:r>
              <a:rPr lang="en-ID" sz="2000" b="1" dirty="0" err="1" smtClean="0">
                <a:solidFill>
                  <a:schemeClr val="tx1"/>
                </a:solidFill>
              </a:rPr>
              <a:t>tahun</a:t>
            </a:r>
            <a:r>
              <a:rPr lang="en-ID" sz="2000" b="1" dirty="0" smtClean="0">
                <a:solidFill>
                  <a:schemeClr val="tx1"/>
                </a:solidFill>
              </a:rPr>
              <a:t> 2018 </a:t>
            </a:r>
            <a:r>
              <a:rPr lang="en-ID" sz="2000" b="1" dirty="0" err="1" smtClean="0">
                <a:solidFill>
                  <a:schemeClr val="tx1"/>
                </a:solidFill>
              </a:rPr>
              <a:t>hanya</a:t>
            </a:r>
            <a:r>
              <a:rPr lang="en-ID" sz="2000" b="1" dirty="0" smtClean="0">
                <a:solidFill>
                  <a:schemeClr val="tx1"/>
                </a:solidFill>
              </a:rPr>
              <a:t> </a:t>
            </a:r>
            <a:r>
              <a:rPr lang="en-ID" sz="2000" b="1" dirty="0" err="1" smtClean="0">
                <a:solidFill>
                  <a:schemeClr val="tx1"/>
                </a:solidFill>
              </a:rPr>
              <a:t>dilakukan</a:t>
            </a:r>
            <a:r>
              <a:rPr lang="en-ID" sz="2000" b="1" dirty="0" smtClean="0">
                <a:solidFill>
                  <a:schemeClr val="tx1"/>
                </a:solidFill>
              </a:rPr>
              <a:t> </a:t>
            </a:r>
            <a:r>
              <a:rPr lang="en-ID" sz="2000" b="1" dirty="0" err="1" smtClean="0">
                <a:solidFill>
                  <a:schemeClr val="tx1"/>
                </a:solidFill>
              </a:rPr>
              <a:t>pada</a:t>
            </a:r>
            <a:r>
              <a:rPr lang="en-ID" sz="2000" b="1" dirty="0" smtClean="0">
                <a:solidFill>
                  <a:schemeClr val="tx1"/>
                </a:solidFill>
              </a:rPr>
              <a:t> </a:t>
            </a:r>
            <a:r>
              <a:rPr lang="en-ID" sz="2000" b="1" dirty="0" err="1" smtClean="0">
                <a:solidFill>
                  <a:schemeClr val="tx1"/>
                </a:solidFill>
              </a:rPr>
              <a:t>Selasa</a:t>
            </a:r>
            <a:r>
              <a:rPr lang="en-ID" sz="2000" b="1" dirty="0" smtClean="0">
                <a:solidFill>
                  <a:schemeClr val="tx1"/>
                </a:solidFill>
              </a:rPr>
              <a:t>, 8 Mei 2018)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0" y="-13968"/>
            <a:ext cx="12192000" cy="8794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PERBEDAAN SISTEM SELEKSI (1)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2" grpId="0" animBg="1"/>
      <p:bldP spid="24" grpId="0" animBg="1"/>
      <p:bldP spid="49" grpId="0" animBg="1"/>
      <p:bldP spid="16" grpId="0" animBg="1"/>
      <p:bldP spid="53" grpId="0" animBg="1"/>
      <p:bldP spid="54" grpId="0" animBg="1"/>
      <p:bldP spid="26" grpId="0" animBg="1"/>
      <p:bldP spid="27" grpId="0" animBg="1"/>
      <p:bldP spid="28" grpId="0" animBg="1"/>
      <p:bldP spid="2" grpId="0"/>
      <p:bldP spid="35" grpId="0" animBg="1"/>
      <p:bldP spid="36" grpId="0" animBg="1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581994" y="1436986"/>
            <a:ext cx="276351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MS PGothic" pitchFamily="34" charset="-128"/>
              </a:rPr>
              <a:t>TAHUN 2018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1277" y="1499374"/>
            <a:ext cx="228312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MS PGothic" pitchFamily="34" charset="-128"/>
              </a:rPr>
              <a:t>TAHUN 2019</a:t>
            </a:r>
          </a:p>
        </p:txBody>
      </p:sp>
      <p:sp>
        <p:nvSpPr>
          <p:cNvPr id="55" name="Striped Right Arrow 54"/>
          <p:cNvSpPr/>
          <p:nvPr/>
        </p:nvSpPr>
        <p:spPr>
          <a:xfrm>
            <a:off x="6717627" y="3551112"/>
            <a:ext cx="701041" cy="782320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0785" y="2972200"/>
            <a:ext cx="2934278" cy="190059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400" b="1" dirty="0" err="1" smtClean="0">
                <a:solidFill>
                  <a:schemeClr val="bg1"/>
                </a:solidFill>
              </a:rPr>
              <a:t>Ketentuan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Mengikuti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Kelompok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Ujian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08672" y="2968193"/>
            <a:ext cx="4538680" cy="1912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00000"/>
              </a:lnSpc>
              <a:spcBef>
                <a:spcPts val="0"/>
              </a:spcBef>
            </a:pPr>
            <a:r>
              <a:rPr lang="en-ID" sz="2100" b="1" dirty="0" err="1" smtClean="0">
                <a:solidFill>
                  <a:schemeClr val="tx1"/>
                </a:solidFill>
              </a:rPr>
              <a:t>Setiap</a:t>
            </a:r>
            <a:r>
              <a:rPr lang="en-ID" sz="2100" b="1" dirty="0" smtClean="0">
                <a:solidFill>
                  <a:schemeClr val="tx1"/>
                </a:solidFill>
              </a:rPr>
              <a:t> </a:t>
            </a:r>
            <a:r>
              <a:rPr lang="en-ID" sz="2100" b="1" dirty="0" err="1" smtClean="0">
                <a:solidFill>
                  <a:schemeClr val="tx1"/>
                </a:solidFill>
              </a:rPr>
              <a:t>peserta</a:t>
            </a:r>
            <a:r>
              <a:rPr lang="en-ID" sz="2100" b="1" dirty="0" smtClean="0">
                <a:solidFill>
                  <a:schemeClr val="tx1"/>
                </a:solidFill>
              </a:rPr>
              <a:t> </a:t>
            </a:r>
            <a:r>
              <a:rPr lang="en-ID" sz="2100" b="1" dirty="0" err="1" smtClean="0">
                <a:solidFill>
                  <a:schemeClr val="tx1"/>
                </a:solidFill>
              </a:rPr>
              <a:t>bisa</a:t>
            </a:r>
            <a:r>
              <a:rPr lang="en-ID" sz="2100" b="1" dirty="0" smtClean="0">
                <a:solidFill>
                  <a:schemeClr val="tx1"/>
                </a:solidFill>
              </a:rPr>
              <a:t> </a:t>
            </a:r>
            <a:r>
              <a:rPr lang="en-ID" sz="2100" b="1" dirty="0" err="1" smtClean="0">
                <a:solidFill>
                  <a:schemeClr val="tx1"/>
                </a:solidFill>
              </a:rPr>
              <a:t>mengikuti</a:t>
            </a:r>
            <a:r>
              <a:rPr lang="en-ID" sz="2100" b="1" dirty="0" smtClean="0">
                <a:solidFill>
                  <a:schemeClr val="tx1"/>
                </a:solidFill>
              </a:rPr>
              <a:t>: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ID" sz="2100" b="1" dirty="0" err="1" smtClean="0">
                <a:solidFill>
                  <a:schemeClr val="tx1"/>
                </a:solidFill>
              </a:rPr>
              <a:t>Kelompok</a:t>
            </a:r>
            <a:r>
              <a:rPr lang="en-ID" sz="2100" b="1" dirty="0" smtClean="0">
                <a:solidFill>
                  <a:schemeClr val="tx1"/>
                </a:solidFill>
              </a:rPr>
              <a:t> </a:t>
            </a:r>
            <a:r>
              <a:rPr lang="en-ID" sz="2100" b="1" dirty="0" err="1">
                <a:solidFill>
                  <a:schemeClr val="tx1"/>
                </a:solidFill>
              </a:rPr>
              <a:t>Saintek</a:t>
            </a:r>
            <a:r>
              <a:rPr lang="en-ID" sz="2100" b="1" dirty="0">
                <a:solidFill>
                  <a:schemeClr val="tx1"/>
                </a:solidFill>
              </a:rPr>
              <a:t> </a:t>
            </a:r>
            <a:r>
              <a:rPr lang="en-ID" sz="2100" b="1" dirty="0" smtClean="0">
                <a:solidFill>
                  <a:schemeClr val="tx1"/>
                </a:solidFill>
              </a:rPr>
              <a:t>1 (</a:t>
            </a:r>
            <a:r>
              <a:rPr lang="en-ID" sz="2100" b="1" dirty="0" err="1" smtClean="0">
                <a:solidFill>
                  <a:schemeClr val="tx1"/>
                </a:solidFill>
              </a:rPr>
              <a:t>satu</a:t>
            </a:r>
            <a:r>
              <a:rPr lang="en-ID" sz="2100" b="1" dirty="0" smtClean="0">
                <a:solidFill>
                  <a:schemeClr val="tx1"/>
                </a:solidFill>
              </a:rPr>
              <a:t>) </a:t>
            </a:r>
            <a:r>
              <a:rPr lang="en-ID" sz="2100" b="1" dirty="0">
                <a:solidFill>
                  <a:schemeClr val="tx1"/>
                </a:solidFill>
              </a:rPr>
              <a:t>kali </a:t>
            </a:r>
            <a:r>
              <a:rPr lang="en-ID" sz="2100" b="1" dirty="0" err="1">
                <a:solidFill>
                  <a:schemeClr val="tx1"/>
                </a:solidFill>
              </a:rPr>
              <a:t>dan</a:t>
            </a:r>
            <a:r>
              <a:rPr lang="en-ID" sz="2100" b="1" dirty="0">
                <a:solidFill>
                  <a:schemeClr val="tx1"/>
                </a:solidFill>
              </a:rPr>
              <a:t> </a:t>
            </a:r>
            <a:r>
              <a:rPr lang="en-ID" sz="2100" b="1" dirty="0" err="1" smtClean="0">
                <a:solidFill>
                  <a:schemeClr val="tx1"/>
                </a:solidFill>
              </a:rPr>
              <a:t>kelompok</a:t>
            </a:r>
            <a:r>
              <a:rPr lang="en-ID" sz="2100" b="1" dirty="0" smtClean="0">
                <a:solidFill>
                  <a:schemeClr val="tx1"/>
                </a:solidFill>
              </a:rPr>
              <a:t> </a:t>
            </a:r>
            <a:r>
              <a:rPr lang="en-ID" sz="2100" b="1" dirty="0" err="1">
                <a:solidFill>
                  <a:schemeClr val="tx1"/>
                </a:solidFill>
              </a:rPr>
              <a:t>Soshum</a:t>
            </a:r>
            <a:r>
              <a:rPr lang="en-ID" sz="2100" b="1" dirty="0">
                <a:solidFill>
                  <a:schemeClr val="tx1"/>
                </a:solidFill>
              </a:rPr>
              <a:t> </a:t>
            </a:r>
            <a:r>
              <a:rPr lang="en-ID" sz="2100" b="1" dirty="0" smtClean="0">
                <a:solidFill>
                  <a:schemeClr val="tx1"/>
                </a:solidFill>
              </a:rPr>
              <a:t>1 (</a:t>
            </a:r>
            <a:r>
              <a:rPr lang="en-ID" sz="2100" b="1" dirty="0" err="1" smtClean="0">
                <a:solidFill>
                  <a:schemeClr val="tx1"/>
                </a:solidFill>
              </a:rPr>
              <a:t>satu</a:t>
            </a:r>
            <a:r>
              <a:rPr lang="en-ID" sz="2100" b="1" dirty="0" smtClean="0">
                <a:solidFill>
                  <a:schemeClr val="tx1"/>
                </a:solidFill>
              </a:rPr>
              <a:t>) </a:t>
            </a:r>
            <a:r>
              <a:rPr lang="en-ID" sz="2100" b="1" dirty="0">
                <a:solidFill>
                  <a:schemeClr val="tx1"/>
                </a:solidFill>
              </a:rPr>
              <a:t>kali; </a:t>
            </a:r>
            <a:r>
              <a:rPr lang="en-ID" sz="2100" b="1" dirty="0" err="1" smtClean="0">
                <a:solidFill>
                  <a:srgbClr val="FF0000"/>
                </a:solidFill>
              </a:rPr>
              <a:t>atau</a:t>
            </a:r>
            <a:endParaRPr lang="en-ID" sz="2100" b="1" dirty="0" smtClean="0">
              <a:solidFill>
                <a:srgbClr val="FF000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ID" sz="2100" b="1" dirty="0" err="1" smtClean="0">
                <a:solidFill>
                  <a:schemeClr val="tx1"/>
                </a:solidFill>
              </a:rPr>
              <a:t>Kelompok</a:t>
            </a:r>
            <a:r>
              <a:rPr lang="en-ID" sz="2100" b="1" dirty="0" smtClean="0">
                <a:solidFill>
                  <a:schemeClr val="tx1"/>
                </a:solidFill>
              </a:rPr>
              <a:t> </a:t>
            </a:r>
            <a:r>
              <a:rPr lang="en-ID" sz="2100" b="1" dirty="0" err="1">
                <a:solidFill>
                  <a:schemeClr val="tx1"/>
                </a:solidFill>
              </a:rPr>
              <a:t>Saintek</a:t>
            </a:r>
            <a:r>
              <a:rPr lang="en-ID" sz="2100" b="1" dirty="0">
                <a:solidFill>
                  <a:schemeClr val="tx1"/>
                </a:solidFill>
              </a:rPr>
              <a:t> </a:t>
            </a:r>
            <a:r>
              <a:rPr lang="en-ID" sz="2100" b="1" dirty="0" smtClean="0">
                <a:solidFill>
                  <a:schemeClr val="tx1"/>
                </a:solidFill>
              </a:rPr>
              <a:t>2 (</a:t>
            </a:r>
            <a:r>
              <a:rPr lang="en-ID" sz="2100" b="1" dirty="0" err="1" smtClean="0">
                <a:solidFill>
                  <a:schemeClr val="tx1"/>
                </a:solidFill>
              </a:rPr>
              <a:t>dua</a:t>
            </a:r>
            <a:r>
              <a:rPr lang="en-ID" sz="2100" b="1" dirty="0" smtClean="0">
                <a:solidFill>
                  <a:schemeClr val="tx1"/>
                </a:solidFill>
              </a:rPr>
              <a:t>) kali; </a:t>
            </a:r>
            <a:r>
              <a:rPr lang="en-ID" sz="2100" b="1" dirty="0" err="1" smtClean="0">
                <a:solidFill>
                  <a:srgbClr val="FF0000"/>
                </a:solidFill>
              </a:rPr>
              <a:t>atau</a:t>
            </a:r>
            <a:endParaRPr lang="en-ID" sz="2100" b="1" dirty="0" smtClean="0">
              <a:solidFill>
                <a:srgbClr val="FF0000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ID" sz="2100" b="1" dirty="0" err="1" smtClean="0">
                <a:solidFill>
                  <a:schemeClr val="tx1"/>
                </a:solidFill>
              </a:rPr>
              <a:t>Kelompok</a:t>
            </a:r>
            <a:r>
              <a:rPr lang="en-ID" sz="2100" b="1" dirty="0" smtClean="0">
                <a:solidFill>
                  <a:schemeClr val="tx1"/>
                </a:solidFill>
              </a:rPr>
              <a:t> </a:t>
            </a:r>
            <a:r>
              <a:rPr lang="en-ID" sz="2100" b="1" dirty="0" err="1">
                <a:solidFill>
                  <a:schemeClr val="tx1"/>
                </a:solidFill>
              </a:rPr>
              <a:t>Soshum</a:t>
            </a:r>
            <a:r>
              <a:rPr lang="en-ID" sz="2100" b="1" dirty="0">
                <a:solidFill>
                  <a:schemeClr val="tx1"/>
                </a:solidFill>
              </a:rPr>
              <a:t> </a:t>
            </a:r>
            <a:r>
              <a:rPr lang="en-ID" sz="2100" b="1" dirty="0" smtClean="0">
                <a:solidFill>
                  <a:schemeClr val="tx1"/>
                </a:solidFill>
              </a:rPr>
              <a:t>2 (</a:t>
            </a:r>
            <a:r>
              <a:rPr lang="en-ID" sz="2100" b="1" dirty="0" err="1" smtClean="0">
                <a:solidFill>
                  <a:schemeClr val="tx1"/>
                </a:solidFill>
              </a:rPr>
              <a:t>dua</a:t>
            </a:r>
            <a:r>
              <a:rPr lang="en-ID" sz="2100" b="1" dirty="0" smtClean="0">
                <a:solidFill>
                  <a:schemeClr val="tx1"/>
                </a:solidFill>
              </a:rPr>
              <a:t>) </a:t>
            </a:r>
            <a:r>
              <a:rPr lang="en-ID" sz="2100" b="1" dirty="0">
                <a:solidFill>
                  <a:schemeClr val="tx1"/>
                </a:solidFill>
              </a:rPr>
              <a:t>kali.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560" y="2964184"/>
            <a:ext cx="3439411" cy="1916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200" b="1" dirty="0" err="1" smtClean="0">
                <a:solidFill>
                  <a:schemeClr val="tx1"/>
                </a:solidFill>
              </a:rPr>
              <a:t>Setiap</a:t>
            </a:r>
            <a:r>
              <a:rPr lang="en-ID" sz="2200" b="1" dirty="0" smtClean="0">
                <a:solidFill>
                  <a:schemeClr val="tx1"/>
                </a:solidFill>
              </a:rPr>
              <a:t> </a:t>
            </a:r>
            <a:r>
              <a:rPr lang="en-ID" sz="2200" b="1" dirty="0" err="1" smtClean="0">
                <a:solidFill>
                  <a:schemeClr val="tx1"/>
                </a:solidFill>
              </a:rPr>
              <a:t>peserta</a:t>
            </a:r>
            <a:r>
              <a:rPr lang="en-ID" sz="2200" b="1" dirty="0" smtClean="0">
                <a:solidFill>
                  <a:schemeClr val="tx1"/>
                </a:solidFill>
              </a:rPr>
              <a:t> </a:t>
            </a:r>
            <a:r>
              <a:rPr lang="en-ID" sz="2200" b="1" dirty="0" err="1" smtClean="0">
                <a:solidFill>
                  <a:schemeClr val="tx1"/>
                </a:solidFill>
              </a:rPr>
              <a:t>bisa</a:t>
            </a:r>
            <a:r>
              <a:rPr lang="en-ID" sz="2200" b="1" dirty="0" smtClean="0">
                <a:solidFill>
                  <a:schemeClr val="tx1"/>
                </a:solidFill>
              </a:rPr>
              <a:t> </a:t>
            </a:r>
            <a:r>
              <a:rPr lang="en-ID" sz="2200" b="1" dirty="0" err="1" smtClean="0">
                <a:solidFill>
                  <a:schemeClr val="tx1"/>
                </a:solidFill>
              </a:rPr>
              <a:t>mengikuti</a:t>
            </a:r>
            <a:r>
              <a:rPr lang="en-ID" sz="2200" b="1" dirty="0" smtClean="0">
                <a:solidFill>
                  <a:schemeClr val="tx1"/>
                </a:solidFill>
              </a:rPr>
              <a:t> </a:t>
            </a:r>
            <a:r>
              <a:rPr lang="en-ID" sz="2200" b="1" dirty="0" err="1" smtClean="0">
                <a:solidFill>
                  <a:schemeClr val="tx1"/>
                </a:solidFill>
              </a:rPr>
              <a:t>Saintek</a:t>
            </a:r>
            <a:r>
              <a:rPr lang="en-ID" sz="2200" b="1" dirty="0" smtClean="0">
                <a:solidFill>
                  <a:schemeClr val="tx1"/>
                </a:solidFill>
              </a:rPr>
              <a:t>, </a:t>
            </a:r>
            <a:r>
              <a:rPr lang="en-ID" sz="2200" b="1" dirty="0" err="1" smtClean="0">
                <a:solidFill>
                  <a:schemeClr val="tx1"/>
                </a:solidFill>
              </a:rPr>
              <a:t>Soshum</a:t>
            </a:r>
            <a:r>
              <a:rPr lang="en-ID" sz="2200" b="1" dirty="0" smtClean="0">
                <a:solidFill>
                  <a:schemeClr val="tx1"/>
                </a:solidFill>
              </a:rPr>
              <a:t>, </a:t>
            </a:r>
            <a:r>
              <a:rPr lang="en-ID" sz="2200" b="1" dirty="0" err="1" smtClean="0">
                <a:solidFill>
                  <a:schemeClr val="tx1"/>
                </a:solidFill>
              </a:rPr>
              <a:t>atau</a:t>
            </a:r>
            <a:r>
              <a:rPr lang="en-ID" sz="2200" b="1" dirty="0" smtClean="0">
                <a:solidFill>
                  <a:schemeClr val="tx1"/>
                </a:solidFill>
              </a:rPr>
              <a:t> </a:t>
            </a:r>
            <a:r>
              <a:rPr lang="en-ID" sz="2200" b="1" dirty="0" err="1" smtClean="0">
                <a:solidFill>
                  <a:schemeClr val="tx1"/>
                </a:solidFill>
              </a:rPr>
              <a:t>Campuran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6702857" y="2185873"/>
            <a:ext cx="701041" cy="782320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0785" y="2053801"/>
            <a:ext cx="2930849" cy="8996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100" b="1" dirty="0" smtClean="0">
                <a:solidFill>
                  <a:prstClr val="white"/>
                </a:solidFill>
              </a:rPr>
              <a:t>KESEMPATAN TES SETIAP PESERTA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08603" y="2083729"/>
            <a:ext cx="4538749" cy="883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400" b="1" dirty="0" err="1">
                <a:solidFill>
                  <a:schemeClr val="tx1"/>
                </a:solidFill>
              </a:rPr>
              <a:t>diperbolehkan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mengikuti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tes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 smtClean="0">
                <a:solidFill>
                  <a:schemeClr val="tx1"/>
                </a:solidFill>
              </a:rPr>
              <a:t>maksimal</a:t>
            </a:r>
            <a:r>
              <a:rPr lang="en-ID" sz="2400" b="1" dirty="0" smtClean="0">
                <a:solidFill>
                  <a:schemeClr val="tx1"/>
                </a:solidFill>
              </a:rPr>
              <a:t> 2 (</a:t>
            </a:r>
            <a:r>
              <a:rPr lang="en-ID" sz="2400" b="1" dirty="0" err="1" smtClean="0">
                <a:solidFill>
                  <a:schemeClr val="tx1"/>
                </a:solidFill>
              </a:rPr>
              <a:t>dua</a:t>
            </a:r>
            <a:r>
              <a:rPr lang="en-ID" sz="2400" b="1" dirty="0" smtClean="0">
                <a:solidFill>
                  <a:schemeClr val="tx1"/>
                </a:solidFill>
              </a:rPr>
              <a:t>) kali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160" y="2081443"/>
            <a:ext cx="3459281" cy="8732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400" b="1" dirty="0" err="1">
                <a:solidFill>
                  <a:prstClr val="black"/>
                </a:solidFill>
              </a:rPr>
              <a:t>H</a:t>
            </a:r>
            <a:r>
              <a:rPr lang="en-ID" sz="2400" b="1" dirty="0" err="1" smtClean="0">
                <a:solidFill>
                  <a:prstClr val="black"/>
                </a:solidFill>
              </a:rPr>
              <a:t>anya</a:t>
            </a:r>
            <a:r>
              <a:rPr lang="en-ID" sz="2400" b="1" dirty="0" smtClean="0">
                <a:solidFill>
                  <a:prstClr val="black"/>
                </a:solidFill>
              </a:rPr>
              <a:t> 1 (</a:t>
            </a:r>
            <a:r>
              <a:rPr lang="en-ID" sz="2400" b="1" dirty="0" err="1" smtClean="0">
                <a:solidFill>
                  <a:prstClr val="black"/>
                </a:solidFill>
              </a:rPr>
              <a:t>satu</a:t>
            </a:r>
            <a:r>
              <a:rPr lang="en-ID" sz="2400" b="1" dirty="0" smtClean="0">
                <a:solidFill>
                  <a:prstClr val="black"/>
                </a:solidFill>
              </a:rPr>
              <a:t>) kali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0785" y="4902162"/>
            <a:ext cx="2918475" cy="10814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ID" sz="2200" b="1" dirty="0" smtClean="0">
                <a:solidFill>
                  <a:prstClr val="white"/>
                </a:solidFill>
              </a:rPr>
              <a:t>BAGI PRODI SENI </a:t>
            </a:r>
            <a:r>
              <a:rPr lang="en-ID" sz="2200" b="1" dirty="0" err="1" smtClean="0">
                <a:solidFill>
                  <a:prstClr val="white"/>
                </a:solidFill>
              </a:rPr>
              <a:t>dan</a:t>
            </a:r>
            <a:r>
              <a:rPr lang="en-ID" sz="2200" b="1" dirty="0" smtClean="0">
                <a:solidFill>
                  <a:prstClr val="white"/>
                </a:solidFill>
              </a:rPr>
              <a:t> OLAHRAGA</a:t>
            </a:r>
            <a:endParaRPr lang="en-US" sz="2200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10224" y="4880895"/>
            <a:ext cx="4537128" cy="1102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400" b="1" dirty="0" smtClean="0">
                <a:solidFill>
                  <a:schemeClr val="tx1"/>
                </a:solidFill>
              </a:rPr>
              <a:t>WAJIB </a:t>
            </a:r>
            <a:r>
              <a:rPr lang="en-ID" sz="2400" b="1" dirty="0" err="1" smtClean="0">
                <a:solidFill>
                  <a:schemeClr val="tx1"/>
                </a:solidFill>
              </a:rPr>
              <a:t>mengunggah</a:t>
            </a:r>
            <a:r>
              <a:rPr lang="en-ID" sz="24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ID" sz="2400" b="1" dirty="0" smtClean="0">
                <a:solidFill>
                  <a:srgbClr val="FF0000"/>
                </a:solidFill>
              </a:rPr>
              <a:t>PORTOFOLIO</a:t>
            </a:r>
            <a:r>
              <a:rPr lang="en-ID" sz="2400" b="1" dirty="0" smtClean="0">
                <a:solidFill>
                  <a:prstClr val="white"/>
                </a:solidFill>
              </a:rPr>
              <a:t> 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1753" y="4884446"/>
            <a:ext cx="3458528" cy="10991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200" b="1" dirty="0" smtClean="0">
                <a:solidFill>
                  <a:schemeClr val="tx1"/>
                </a:solidFill>
              </a:rPr>
              <a:t>WAJIB </a:t>
            </a:r>
            <a:r>
              <a:rPr lang="en-ID" sz="2200" b="1" dirty="0" err="1" smtClean="0">
                <a:solidFill>
                  <a:schemeClr val="tx1"/>
                </a:solidFill>
              </a:rPr>
              <a:t>mengikuti</a:t>
            </a:r>
            <a:r>
              <a:rPr lang="en-ID" sz="22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ID" sz="2200" b="1" dirty="0" smtClean="0">
                <a:solidFill>
                  <a:schemeClr val="tx1"/>
                </a:solidFill>
              </a:rPr>
              <a:t>UJIAN </a:t>
            </a:r>
            <a:r>
              <a:rPr lang="en-ID" sz="2200" b="1" dirty="0">
                <a:solidFill>
                  <a:schemeClr val="tx1"/>
                </a:solidFill>
              </a:rPr>
              <a:t>KETERAMPILAN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6696231" y="4943501"/>
            <a:ext cx="701041" cy="782320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0" y="-13968"/>
            <a:ext cx="12192000" cy="8794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PERBEDAAN SISTEM SELEKSI (2)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9" grpId="0" animBg="1"/>
      <p:bldP spid="30" grpId="0" animBg="1"/>
      <p:bldP spid="31" grpId="0" animBg="1"/>
      <p:bldP spid="32" grpId="0" animBg="1"/>
      <p:bldP spid="25" grpId="0" animBg="1"/>
      <p:bldP spid="33" grpId="0" animBg="1"/>
      <p:bldP spid="3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323" y="4695353"/>
            <a:ext cx="12192000" cy="483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099701"/>
            <a:ext cx="12192000" cy="483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1550"/>
          </a:xfrm>
          <a:solidFill>
            <a:srgbClr val="002060"/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ALAMAT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621" y="971550"/>
            <a:ext cx="11926111" cy="18799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LEMBAGA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TES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MASUK PERGURUAN TINGGI (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LTMPT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 err="1">
                <a:cs typeface="ＭＳ Ｐゴシック" charset="0"/>
              </a:rPr>
              <a:t>Gedung</a:t>
            </a:r>
            <a:r>
              <a:rPr lang="en-US" b="1" dirty="0">
                <a:cs typeface="ＭＳ Ｐゴシック" charset="0"/>
              </a:rPr>
              <a:t> BPPT </a:t>
            </a:r>
            <a:r>
              <a:rPr lang="en-US" b="1" dirty="0" err="1" smtClean="0">
                <a:cs typeface="ＭＳ Ｐゴシック" charset="0"/>
              </a:rPr>
              <a:t>Lantai</a:t>
            </a:r>
            <a:r>
              <a:rPr lang="en-US" b="1" dirty="0" smtClean="0">
                <a:cs typeface="ＭＳ Ｐゴシック" charset="0"/>
              </a:rPr>
              <a:t> </a:t>
            </a:r>
            <a:r>
              <a:rPr lang="en-US" b="1" dirty="0">
                <a:cs typeface="ＭＳ Ｐゴシック" charset="0"/>
              </a:rPr>
              <a:t>23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3200" b="1" dirty="0"/>
              <a:t>Jalan MH</a:t>
            </a:r>
            <a:r>
              <a:rPr lang="fi-FI" sz="3200" b="1" dirty="0" smtClean="0"/>
              <a:t>. Thamrin </a:t>
            </a:r>
            <a:r>
              <a:rPr lang="fi-FI" sz="3200" b="1" dirty="0"/>
              <a:t>8, Jakarta 10340</a:t>
            </a:r>
            <a:endParaRPr lang="en-US" b="1" strike="sngStrike" dirty="0">
              <a:cs typeface="ＭＳ Ｐゴシック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cs typeface="ＭＳ Ｐゴシック" charset="0"/>
              </a:rPr>
              <a:t>Email: </a:t>
            </a:r>
            <a:r>
              <a:rPr lang="en-US" b="1" dirty="0" smtClean="0">
                <a:cs typeface="ＭＳ Ｐゴシック" charset="0"/>
                <a:hlinkClick r:id="rId2"/>
              </a:rPr>
              <a:t>sekretariat@ltmpt.ac.id</a:t>
            </a:r>
            <a:endParaRPr lang="en-US" b="1" dirty="0" smtClean="0">
              <a:cs typeface="ＭＳ Ｐゴシック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 err="1" smtClean="0">
                <a:cs typeface="ＭＳ Ｐゴシック" charset="0"/>
              </a:rPr>
              <a:t>Telpon</a:t>
            </a:r>
            <a:r>
              <a:rPr lang="en-US" b="1" dirty="0" smtClean="0">
                <a:cs typeface="ＭＳ Ｐゴシック" charset="0"/>
              </a:rPr>
              <a:t>: 021 3104041; Fax: 021 3104042</a:t>
            </a:r>
            <a:endParaRPr lang="en-GB" b="1" dirty="0">
              <a:cs typeface="ＭＳ Ｐゴシック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5484" y="3705731"/>
            <a:ext cx="4944979" cy="195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u="sng" dirty="0">
                <a:cs typeface="ＭＳ Ｐゴシック" charset="0"/>
              </a:rPr>
              <a:t>INFORMASI RESMI SNMPTN</a:t>
            </a:r>
          </a:p>
          <a:p>
            <a:pPr marL="87312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dirty="0">
                <a:cs typeface="ＭＳ Ｐゴシック" charset="0"/>
              </a:rPr>
              <a:t>http://www.snmptn.ac.id</a:t>
            </a:r>
          </a:p>
          <a:p>
            <a:pPr marL="87312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dirty="0">
                <a:cs typeface="ＭＳ Ｐゴシック" charset="0"/>
              </a:rPr>
              <a:t>http://halo.snmptn.ac.id</a:t>
            </a:r>
          </a:p>
          <a:p>
            <a:pPr marL="87312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dirty="0" smtClean="0">
                <a:cs typeface="ＭＳ Ｐゴシック" charset="0"/>
              </a:rPr>
              <a:t>Call-</a:t>
            </a:r>
            <a:r>
              <a:rPr lang="en-GB" sz="2400" b="1" dirty="0" err="1">
                <a:cs typeface="ＭＳ Ｐゴシック" charset="0"/>
              </a:rPr>
              <a:t>C</a:t>
            </a:r>
            <a:r>
              <a:rPr lang="en-GB" sz="2400" b="1" dirty="0" err="1" smtClean="0">
                <a:cs typeface="ＭＳ Ｐゴシック" charset="0"/>
              </a:rPr>
              <a:t>enter</a:t>
            </a:r>
            <a:r>
              <a:rPr lang="en-GB" sz="2400" b="1" dirty="0" smtClean="0">
                <a:cs typeface="ＭＳ Ｐゴシック" charset="0"/>
              </a:rPr>
              <a:t>: </a:t>
            </a:r>
            <a:r>
              <a:rPr lang="en-GB" sz="2400" b="1" dirty="0">
                <a:cs typeface="ＭＳ Ｐゴシック" charset="0"/>
              </a:rPr>
              <a:t>0804 </a:t>
            </a:r>
            <a:r>
              <a:rPr lang="en-GB" sz="2400" b="1" dirty="0" smtClean="0">
                <a:cs typeface="ＭＳ Ｐゴシック" charset="0"/>
              </a:rPr>
              <a:t>1 450  </a:t>
            </a:r>
            <a:r>
              <a:rPr lang="en-GB" sz="2400" b="1" dirty="0">
                <a:cs typeface="ＭＳ Ｐゴシック" charset="0"/>
              </a:rPr>
              <a:t>450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09085" y="3681671"/>
            <a:ext cx="5029200" cy="195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INFORMASI RESMI SBMPTN </a:t>
            </a:r>
          </a:p>
          <a:p>
            <a:pPr marL="87312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dirty="0">
                <a:cs typeface="ＭＳ Ｐゴシック" charset="0"/>
              </a:rPr>
              <a:t>http://www.sbmptn.ac.id</a:t>
            </a:r>
          </a:p>
          <a:p>
            <a:pPr marL="87312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dirty="0">
                <a:cs typeface="ＭＳ Ｐゴシック" charset="0"/>
              </a:rPr>
              <a:t>http://halo.sbmptn.ac.id</a:t>
            </a:r>
          </a:p>
          <a:p>
            <a:pPr marL="87312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2400" b="1" dirty="0" smtClean="0">
                <a:cs typeface="ＭＳ Ｐゴシック" charset="0"/>
              </a:rPr>
              <a:t>Call-</a:t>
            </a:r>
            <a:r>
              <a:rPr lang="en-GB" sz="2400" b="1" dirty="0" err="1">
                <a:cs typeface="ＭＳ Ｐゴシック" charset="0"/>
              </a:rPr>
              <a:t>C</a:t>
            </a:r>
            <a:r>
              <a:rPr lang="en-GB" sz="2400" b="1" dirty="0" err="1" smtClean="0">
                <a:cs typeface="ＭＳ Ｐゴシック" charset="0"/>
              </a:rPr>
              <a:t>enter</a:t>
            </a:r>
            <a:r>
              <a:rPr lang="en-GB" sz="2400" b="1" dirty="0" smtClean="0">
                <a:cs typeface="ＭＳ Ｐゴシック" charset="0"/>
              </a:rPr>
              <a:t>: </a:t>
            </a:r>
            <a:r>
              <a:rPr lang="en-GB" sz="2400" b="1" dirty="0">
                <a:cs typeface="ＭＳ Ｐゴシック" charset="0"/>
              </a:rPr>
              <a:t>0804 </a:t>
            </a:r>
            <a:r>
              <a:rPr lang="en-GB" sz="2400" b="1" dirty="0" smtClean="0">
                <a:cs typeface="ＭＳ Ｐゴシック" charset="0"/>
              </a:rPr>
              <a:t> 1 456  456</a:t>
            </a:r>
            <a:endParaRPr lang="en-GB" sz="2400" b="1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2" y="3943146"/>
            <a:ext cx="2112476" cy="1161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14" y="4645702"/>
            <a:ext cx="2450979" cy="581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70" y="4142734"/>
            <a:ext cx="2338272" cy="1228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60" y="4634819"/>
            <a:ext cx="1710490" cy="558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4081" y="3561044"/>
            <a:ext cx="370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76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Didukung</a:t>
            </a:r>
            <a:r>
              <a:rPr lang="en-US" sz="2800" b="1" dirty="0">
                <a:solidFill>
                  <a:srgbClr val="076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76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800" b="1" dirty="0" smtClean="0">
                <a:solidFill>
                  <a:srgbClr val="076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7658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8FF1FCD-C911-4879-B5D0-8B828DE11E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43841"/>
            <a:ext cx="1937943" cy="5813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44316" y="1937756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  <a:cs typeface="Arial Black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9711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2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LATAR BELAKANG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23200" y="995680"/>
            <a:ext cx="4257040" cy="516128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0" algn="ctr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0" algn="ctr"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kredibel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0" algn="ctr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0" algn="ctr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0" algn="ctr"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LEMBAGA TES MASUK PERGURUAN TINGGI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disingkat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LTMPT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12723077"/>
              </p:ext>
            </p:extLst>
          </p:nvPr>
        </p:nvGraphicFramePr>
        <p:xfrm>
          <a:off x="152400" y="873760"/>
          <a:ext cx="8219440" cy="5469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2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331995" y="2852912"/>
            <a:ext cx="2654300" cy="15470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D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LembagaTes</a:t>
            </a:r>
            <a:r>
              <a:rPr lang="en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Perguruan</a:t>
            </a:r>
            <a:r>
              <a:rPr lang="en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Tinggi</a:t>
            </a:r>
            <a:endParaRPr lang="en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merupakan lembaga nirlaba penyelenggara tes masuk P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erguruan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inggi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(PT)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bagi calon mahasiswa baru. </a:t>
            </a:r>
            <a:r>
              <a:rPr lang="id-ID" sz="2400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d-ID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2319" y="22834"/>
            <a:ext cx="32512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FUNGSI LTMPT</a:t>
            </a:r>
            <a:endParaRPr lang="en-US" sz="44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245168"/>
              </p:ext>
            </p:extLst>
          </p:nvPr>
        </p:nvGraphicFramePr>
        <p:xfrm>
          <a:off x="3792382" y="1249949"/>
          <a:ext cx="4588340" cy="391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5797550" y="26809"/>
            <a:ext cx="32512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TUJUAN LTMPT</a:t>
            </a:r>
            <a:endParaRPr lang="en-US" sz="44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64954" y="2254695"/>
            <a:ext cx="1310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LTMPT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45832" y="862347"/>
            <a:ext cx="4227102" cy="1347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id-ID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Mengelola</a:t>
            </a:r>
            <a:r>
              <a:rPr lang="en-US" altLang="id-ID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dan</a:t>
            </a:r>
            <a:r>
              <a:rPr lang="en-US" altLang="id-ID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mengolah</a:t>
            </a:r>
            <a:r>
              <a:rPr lang="en-US" altLang="id-ID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data </a:t>
            </a:r>
            <a:r>
              <a:rPr lang="en-US" altLang="id-ID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calon</a:t>
            </a:r>
            <a:r>
              <a:rPr lang="en-US" altLang="id-ID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mahasiswa</a:t>
            </a:r>
            <a:r>
              <a:rPr lang="en-US" altLang="id-ID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untuk</a:t>
            </a:r>
            <a:r>
              <a:rPr lang="en-US" altLang="id-ID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bahan</a:t>
            </a:r>
            <a:r>
              <a:rPr lang="en-US" altLang="id-ID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seleksi</a:t>
            </a:r>
            <a:r>
              <a:rPr lang="en-US" altLang="id-ID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jalur</a:t>
            </a:r>
            <a:r>
              <a:rPr lang="en-US" altLang="id-ID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SNMPTN </a:t>
            </a:r>
            <a:r>
              <a:rPr lang="en-US" altLang="id-ID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dan</a:t>
            </a:r>
            <a:r>
              <a:rPr lang="en-US" altLang="id-ID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SBMPTN </a:t>
            </a:r>
            <a:r>
              <a:rPr lang="en-US" altLang="id-ID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oleh</a:t>
            </a:r>
            <a:r>
              <a:rPr lang="en-US" altLang="id-ID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rektor</a:t>
            </a:r>
            <a:r>
              <a:rPr lang="en-US" altLang="id-ID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PTN.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85054" y="2594285"/>
            <a:ext cx="3605446" cy="1229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id-ID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Melaksanakan</a:t>
            </a:r>
            <a:r>
              <a:rPr lang="en-US" altLang="id-ID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Ujian</a:t>
            </a:r>
            <a:r>
              <a:rPr lang="en-ID" altLang="id-ID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Tulis</a:t>
            </a:r>
            <a:r>
              <a:rPr lang="en-ID" altLang="id-ID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Berbasis</a:t>
            </a:r>
            <a:r>
              <a:rPr lang="en-ID" altLang="id-ID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Komputer</a:t>
            </a:r>
            <a:r>
              <a:rPr lang="en-ID" altLang="id-ID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ID" altLang="id-ID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atau</a:t>
            </a:r>
            <a:r>
              <a:rPr lang="en-ID" altLang="id-ID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UTBK*)</a:t>
            </a:r>
            <a:endParaRPr lang="en-ID" altLang="id-ID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Gisha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3678" y="5109203"/>
            <a:ext cx="4838578" cy="8613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UTBK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81145" y="756376"/>
            <a:ext cx="4592355" cy="795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d-ID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Melaksanakan</a:t>
            </a:r>
            <a:r>
              <a:rPr lang="en-US" altLang="id-ID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tes</a:t>
            </a:r>
            <a:r>
              <a:rPr lang="en-US" altLang="id-ID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masuk</a:t>
            </a:r>
            <a:r>
              <a:rPr lang="en-US" altLang="id-ID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PT</a:t>
            </a:r>
            <a:r>
              <a:rPr lang="en-US" altLang="id-ID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yang </a:t>
            </a:r>
            <a:r>
              <a:rPr lang="en-US" altLang="id-ID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kredibel</a:t>
            </a:r>
            <a:r>
              <a:rPr lang="en-US" altLang="id-ID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, </a:t>
            </a:r>
            <a:r>
              <a:rPr lang="en-US" altLang="id-ID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adil</a:t>
            </a:r>
            <a:r>
              <a:rPr lang="en-US" altLang="id-ID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, </a:t>
            </a:r>
            <a:r>
              <a:rPr lang="en-US" altLang="id-ID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transparan</a:t>
            </a:r>
            <a:r>
              <a:rPr lang="en-US" altLang="id-ID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, </a:t>
            </a:r>
            <a:r>
              <a:rPr lang="en-US" altLang="id-ID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fleksibel</a:t>
            </a:r>
            <a:r>
              <a:rPr lang="en-US" altLang="id-ID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, </a:t>
            </a:r>
            <a:r>
              <a:rPr lang="en-US" altLang="id-ID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efisien</a:t>
            </a:r>
            <a:r>
              <a:rPr lang="en-US" altLang="id-ID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, </a:t>
            </a:r>
            <a:r>
              <a:rPr lang="en-US" altLang="id-ID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dan</a:t>
            </a:r>
            <a:r>
              <a:rPr lang="en-US" altLang="id-ID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akuntabel</a:t>
            </a:r>
            <a:r>
              <a:rPr lang="en-US" altLang="id-ID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108619" y="4698462"/>
            <a:ext cx="4949520" cy="13782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id-ID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Membantu</a:t>
            </a:r>
            <a:r>
              <a:rPr lang="en-US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memperoleh</a:t>
            </a:r>
            <a:r>
              <a:rPr lang="en-US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calon</a:t>
            </a:r>
            <a:r>
              <a:rPr lang="en-US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mahasiswa</a:t>
            </a:r>
            <a:r>
              <a:rPr lang="en-US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yang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diprediksi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mampu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menyelesaikan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studi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di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perguruan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tinggi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berdasarkan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hasil</a:t>
            </a:r>
            <a:r>
              <a:rPr lang="en-US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UTBK </a:t>
            </a:r>
            <a:r>
              <a:rPr lang="en-US" altLang="id-ID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saja</a:t>
            </a:r>
            <a:r>
              <a:rPr lang="en-US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atau</a:t>
            </a:r>
            <a:r>
              <a:rPr lang="en-US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UTBK </a:t>
            </a:r>
            <a:r>
              <a:rPr lang="id-ID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dan kriteria lain</a:t>
            </a:r>
            <a:r>
              <a:rPr lang="en-ID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yang </a:t>
            </a:r>
            <a:r>
              <a:rPr lang="en-ID" altLang="id-ID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ditetapkan</a:t>
            </a:r>
            <a:r>
              <a:rPr lang="en-ID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bersama</a:t>
            </a:r>
            <a:r>
              <a:rPr lang="en-ID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oleh</a:t>
            </a:r>
            <a:r>
              <a:rPr lang="en-ID" altLang="id-ID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PTN</a:t>
            </a:r>
            <a:r>
              <a:rPr lang="en-ID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, </a:t>
            </a:r>
            <a:r>
              <a:rPr lang="en-ID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melalui</a:t>
            </a:r>
            <a:r>
              <a:rPr lang="en-ID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jalur</a:t>
            </a:r>
            <a:r>
              <a:rPr lang="en-ID" altLang="id-ID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SBMPTN</a:t>
            </a:r>
            <a:endParaRPr lang="en-ID" altLang="id-ID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Gisha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789064" y="2152516"/>
            <a:ext cx="4061927" cy="22007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d-ID" sz="2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Membantu</a:t>
            </a:r>
            <a:r>
              <a:rPr lang="en-US" altLang="id-ID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perguruan</a:t>
            </a:r>
            <a:r>
              <a:rPr lang="en-US" altLang="id-ID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tinggi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untuk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memperoleh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calon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mahasiswa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yang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diprediksi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mampu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menyelesaikan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studi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di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perguruan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tinggi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berdasarkan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nilai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akademik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atau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nilai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akademik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dan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prestasi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lainnya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,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melalui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US" altLang="id-ID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jalur</a:t>
            </a:r>
            <a:r>
              <a:rPr lang="en-US" altLang="id-ID" sz="2000" dirty="0" smtClean="0">
                <a:solidFill>
                  <a:srgbClr val="7030A0"/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SNMPTN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81240" y="1690851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</a:rPr>
              <a:t>1</a:t>
            </a:r>
            <a:endParaRPr lang="en-US" sz="3600" b="1" cap="none" spc="0" dirty="0">
              <a:ln w="0"/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272656" y="1446828"/>
            <a:ext cx="508624" cy="39651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07919" y="3096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bg1"/>
                </a:solidFill>
              </a:rPr>
              <a:t>2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496805" y="3036352"/>
            <a:ext cx="684465" cy="0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377331" y="4775735"/>
            <a:ext cx="299274" cy="35538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676605" y="451158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bg1"/>
                </a:solidFill>
              </a:rPr>
              <a:t>3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6310726" y="179118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ln w="0"/>
                <a:solidFill>
                  <a:schemeClr val="bg1"/>
                </a:solidFill>
              </a:rPr>
              <a:t>A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6997440" y="305469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smtClean="0">
                <a:ln w="0"/>
                <a:solidFill>
                  <a:schemeClr val="bg1"/>
                </a:solidFill>
              </a:rPr>
              <a:t>B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6456069" y="4280752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smtClean="0">
                <a:ln w="0"/>
                <a:solidFill>
                  <a:schemeClr val="bg1"/>
                </a:solidFill>
              </a:rPr>
              <a:t>C</a:t>
            </a:r>
            <a:endParaRPr lang="en-US" b="1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702388" y="1668159"/>
            <a:ext cx="366435" cy="32285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98093" y="3062770"/>
            <a:ext cx="565147" cy="2574"/>
          </a:xfrm>
          <a:prstGeom prst="straightConnector1">
            <a:avLst/>
          </a:prstGeom>
          <a:ln w="28575">
            <a:solidFill>
              <a:srgbClr val="C264F2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39470" y="4710070"/>
            <a:ext cx="419818" cy="39913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495623" y="3856535"/>
            <a:ext cx="4077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D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 UTBK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ID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erbasis</a:t>
            </a:r>
            <a:r>
              <a:rPr lang="en-ID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Android </a:t>
            </a:r>
            <a:r>
              <a:rPr lang="en-ID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ID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ID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5618903" y="689284"/>
            <a:ext cx="652347" cy="468665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riped Right Arrow 29"/>
          <p:cNvSpPr/>
          <p:nvPr/>
        </p:nvSpPr>
        <p:spPr>
          <a:xfrm rot="5400000">
            <a:off x="5059819" y="682160"/>
            <a:ext cx="652347" cy="468665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2323" y="3730681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135029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9126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 JALUR 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ALOKASI DAYA TAMPUNG</a:t>
            </a:r>
            <a:b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 MAHASISWA BARU PROGRAM SARJANA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ERGURUAN </a:t>
            </a:r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INGGI </a:t>
            </a:r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EGERI </a:t>
            </a:r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</a:t>
            </a:r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6947" y="1356462"/>
            <a:ext cx="3601147" cy="4851298"/>
            <a:chOff x="981510" y="1550312"/>
            <a:chExt cx="2911367" cy="4204137"/>
          </a:xfrm>
        </p:grpSpPr>
        <p:sp>
          <p:nvSpPr>
            <p:cNvPr id="6" name="Rounded Rectangle 5"/>
            <p:cNvSpPr/>
            <p:nvPr/>
          </p:nvSpPr>
          <p:spPr>
            <a:xfrm>
              <a:off x="981510" y="2002257"/>
              <a:ext cx="2911367" cy="375219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981510" y="1550312"/>
              <a:ext cx="2911367" cy="90389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3200" b="1" dirty="0"/>
            </a:p>
            <a:p>
              <a:pPr algn="ctr"/>
              <a:r>
                <a:rPr lang="en-ID" sz="3200" b="1" dirty="0"/>
                <a:t>SNMPTN</a:t>
              </a:r>
            </a:p>
            <a:p>
              <a:pPr algn="ctr"/>
              <a:r>
                <a:rPr lang="en-ID" sz="2000" b="1" dirty="0" err="1"/>
                <a:t>Seleksi</a:t>
              </a:r>
              <a:r>
                <a:rPr lang="en-ID" sz="2000" b="1" dirty="0"/>
                <a:t> </a:t>
              </a:r>
              <a:r>
                <a:rPr lang="en-ID" sz="2000" b="1" dirty="0" err="1"/>
                <a:t>Nasional</a:t>
              </a:r>
              <a:r>
                <a:rPr lang="en-ID" sz="2000" b="1" dirty="0"/>
                <a:t> </a:t>
              </a:r>
              <a:r>
                <a:rPr lang="en-ID" sz="2000" b="1" dirty="0" err="1"/>
                <a:t>Masuk</a:t>
              </a:r>
              <a:r>
                <a:rPr lang="en-ID" sz="2000" b="1" dirty="0"/>
                <a:t> PTN</a:t>
              </a:r>
            </a:p>
            <a:p>
              <a:pPr algn="ctr"/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1885" y="1356463"/>
            <a:ext cx="4107766" cy="4851297"/>
            <a:chOff x="1019502" y="1797272"/>
            <a:chExt cx="2911367" cy="4193624"/>
          </a:xfrm>
        </p:grpSpPr>
        <p:sp>
          <p:nvSpPr>
            <p:cNvPr id="13" name="Rounded Rectangle 12"/>
            <p:cNvSpPr/>
            <p:nvPr/>
          </p:nvSpPr>
          <p:spPr>
            <a:xfrm>
              <a:off x="1019502" y="2238704"/>
              <a:ext cx="2911367" cy="375219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ame Side Corner Rectangle 14"/>
            <p:cNvSpPr/>
            <p:nvPr/>
          </p:nvSpPr>
          <p:spPr>
            <a:xfrm>
              <a:off x="1019502" y="1797272"/>
              <a:ext cx="2911367" cy="931556"/>
            </a:xfrm>
            <a:prstGeom prst="round2Same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3200" b="1" dirty="0"/>
            </a:p>
            <a:p>
              <a:pPr algn="ctr"/>
              <a:r>
                <a:rPr lang="en-ID" sz="3200" b="1" dirty="0"/>
                <a:t>SBMPTN</a:t>
              </a:r>
              <a:endParaRPr lang="en-ID" sz="3200" b="1" strike="sngStrike" dirty="0"/>
            </a:p>
            <a:p>
              <a:pPr algn="ctr"/>
              <a:r>
                <a:rPr lang="en-ID" sz="2000" b="1" dirty="0" err="1"/>
                <a:t>Seleksi</a:t>
              </a:r>
              <a:r>
                <a:rPr lang="en-ID" sz="2000" b="1" dirty="0"/>
                <a:t> </a:t>
              </a:r>
              <a:r>
                <a:rPr lang="en-ID" sz="2000" b="1" dirty="0" err="1"/>
                <a:t>Bersama</a:t>
              </a:r>
              <a:r>
                <a:rPr lang="en-ID" sz="2000" b="1" dirty="0"/>
                <a:t> </a:t>
              </a:r>
              <a:r>
                <a:rPr lang="en-ID" sz="2000" b="1" dirty="0" err="1"/>
                <a:t>Masuk</a:t>
              </a:r>
              <a:r>
                <a:rPr lang="en-ID" sz="2000" b="1" dirty="0"/>
                <a:t> PTN </a:t>
              </a:r>
              <a:endParaRPr lang="en-ID" sz="2000" b="1" strike="sngStrike" dirty="0"/>
            </a:p>
            <a:p>
              <a:pPr algn="ctr"/>
              <a:endParaRPr lang="en-US" sz="3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57881" y="1355868"/>
            <a:ext cx="3378519" cy="4851891"/>
            <a:chOff x="1028507" y="1555258"/>
            <a:chExt cx="2918295" cy="4363131"/>
          </a:xfrm>
        </p:grpSpPr>
        <p:sp>
          <p:nvSpPr>
            <p:cNvPr id="18" name="Rounded Rectangle 17"/>
            <p:cNvSpPr/>
            <p:nvPr/>
          </p:nvSpPr>
          <p:spPr>
            <a:xfrm>
              <a:off x="1028507" y="2166197"/>
              <a:ext cx="2911367" cy="375219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1035435" y="1555258"/>
              <a:ext cx="2911367" cy="1010206"/>
            </a:xfrm>
            <a:prstGeom prst="round2Same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3200" b="1" dirty="0"/>
            </a:p>
            <a:p>
              <a:pPr algn="ctr"/>
              <a:r>
                <a:rPr lang="en-ID" sz="3200" b="1" dirty="0"/>
                <a:t>MANDIRI</a:t>
              </a:r>
            </a:p>
            <a:p>
              <a:pPr algn="ctr"/>
              <a:endParaRPr lang="en-US" sz="3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66270" y="3504349"/>
            <a:ext cx="2950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cs typeface="Arial" panose="020B0604020202020204" pitchFamily="34" charset="0"/>
              </a:rPr>
              <a:t>B</a:t>
            </a:r>
            <a:r>
              <a:rPr lang="en-US" altLang="id-ID" sz="2000" dirty="0" smtClean="0">
                <a:ea typeface="Gisha"/>
                <a:cs typeface="Arial" panose="020B0604020202020204" pitchFamily="34" charset="0"/>
              </a:rPr>
              <a:t>ERDASARKAN NILAI AKADEMIK ATAU NILAI AKADEMIK DAN PRESTASI LAINNYA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2000" dirty="0" smtClean="0"/>
              <a:t>BIAYA DITANGGUNG</a:t>
            </a:r>
            <a:r>
              <a:rPr lang="en-US" sz="2000" dirty="0" smtClean="0"/>
              <a:t> OLEH</a:t>
            </a:r>
            <a:r>
              <a:rPr lang="id-ID" sz="2000" dirty="0" smtClean="0"/>
              <a:t> </a:t>
            </a:r>
            <a:r>
              <a:rPr lang="id-ID" sz="2000" dirty="0"/>
              <a:t>PEMERINTAH</a:t>
            </a:r>
            <a:endParaRPr lang="en-ID" sz="2000" dirty="0"/>
          </a:p>
        </p:txBody>
      </p:sp>
      <p:sp>
        <p:nvSpPr>
          <p:cNvPr id="25" name="Rectangle 24"/>
          <p:cNvSpPr/>
          <p:nvPr/>
        </p:nvSpPr>
        <p:spPr>
          <a:xfrm>
            <a:off x="4354373" y="3582895"/>
            <a:ext cx="37398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 </a:t>
            </a:r>
            <a:r>
              <a:rPr lang="id-ID" sz="2000" dirty="0" smtClean="0"/>
              <a:t>BERDASARKAN HASIL </a:t>
            </a:r>
            <a:r>
              <a:rPr lang="en-ID" sz="2000" b="1" dirty="0" smtClean="0"/>
              <a:t>UTBK SAJA ATAU HASIL UTBK </a:t>
            </a:r>
            <a:r>
              <a:rPr lang="id-ID" altLang="id-ID" sz="2000" b="1" dirty="0" smtClean="0">
                <a:solidFill>
                  <a:schemeClr val="bg2">
                    <a:lumMod val="10000"/>
                  </a:schemeClr>
                </a:solidFill>
                <a:ea typeface="Gisha"/>
                <a:cs typeface="Arial" panose="020B0604020202020204" pitchFamily="34" charset="0"/>
              </a:rPr>
              <a:t>DAN KRITERIA LAIN</a:t>
            </a:r>
            <a:r>
              <a:rPr lang="en-ID" altLang="id-ID" sz="2000" dirty="0" smtClean="0">
                <a:solidFill>
                  <a:schemeClr val="bg2">
                    <a:lumMod val="10000"/>
                  </a:schemeClr>
                </a:solidFill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2000" b="1" dirty="0" smtClean="0">
                <a:solidFill>
                  <a:schemeClr val="bg2">
                    <a:lumMod val="10000"/>
                  </a:schemeClr>
                </a:solidFill>
                <a:ea typeface="Gisha"/>
                <a:cs typeface="Arial" panose="020B0604020202020204" pitchFamily="34" charset="0"/>
              </a:rPr>
              <a:t>YANG DITETAPKAN BERSAMA OLEH PTN</a:t>
            </a:r>
            <a:endParaRPr lang="en-ID" sz="2000" b="1" strike="sngStrike" dirty="0" smtClean="0"/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 PELAKSANAAN </a:t>
            </a:r>
            <a:r>
              <a:rPr lang="en-US" sz="2000" dirty="0"/>
              <a:t>TES MENGGUNAKAN KOMPUTER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 BIAYA </a:t>
            </a:r>
            <a:r>
              <a:rPr lang="en-US" sz="2000" dirty="0"/>
              <a:t>DITANGGUNG OLEH PESERTA DAN SUBSIDI PEMERINTAH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79365" y="3579022"/>
            <a:ext cx="27275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ID" sz="2000" dirty="0" smtClean="0"/>
              <a:t> DAPAT </a:t>
            </a:r>
            <a:r>
              <a:rPr lang="en-ID" sz="2000" dirty="0"/>
              <a:t>MENGGUNAKAN HASIL</a:t>
            </a:r>
            <a:r>
              <a:rPr lang="en-ID" sz="2000" b="1" dirty="0"/>
              <a:t> </a:t>
            </a:r>
            <a:r>
              <a:rPr lang="en-ID" sz="2000" b="1" dirty="0" smtClean="0"/>
              <a:t>UTBK</a:t>
            </a:r>
            <a:endParaRPr lang="en-ID" sz="2000" b="1" dirty="0"/>
          </a:p>
          <a:p>
            <a:pPr algn="ctr">
              <a:buFont typeface="Arial" pitchFamily="34" charset="0"/>
              <a:buChar char="•"/>
              <a:defRPr/>
            </a:pPr>
            <a:endParaRPr lang="en-ID" sz="2000" b="1" dirty="0"/>
          </a:p>
          <a:p>
            <a:pPr algn="ctr">
              <a:buFont typeface="Arial" pitchFamily="34" charset="0"/>
              <a:buChar char="•"/>
              <a:defRPr/>
            </a:pPr>
            <a:endParaRPr lang="en-ID" sz="2000" b="1" dirty="0"/>
          </a:p>
          <a:p>
            <a:pPr algn="ctr">
              <a:defRPr/>
            </a:pPr>
            <a:endParaRPr lang="en-ID" sz="2000" b="1" dirty="0"/>
          </a:p>
          <a:p>
            <a:pPr algn="ctr">
              <a:defRPr/>
            </a:pPr>
            <a:endParaRPr lang="en-ID" sz="2000" b="1" dirty="0"/>
          </a:p>
          <a:p>
            <a:pPr algn="ctr">
              <a:buFont typeface="Arial" pitchFamily="34" charset="0"/>
              <a:buChar char="•"/>
              <a:defRPr/>
            </a:pPr>
            <a:endParaRPr lang="en-ID" sz="2000" dirty="0"/>
          </a:p>
        </p:txBody>
      </p:sp>
      <p:sp>
        <p:nvSpPr>
          <p:cNvPr id="19" name="Flowchart: Delay 18"/>
          <p:cNvSpPr/>
          <p:nvPr/>
        </p:nvSpPr>
        <p:spPr>
          <a:xfrm rot="5400000">
            <a:off x="1633433" y="1383674"/>
            <a:ext cx="1148443" cy="3082769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1422400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 defTabSz="1422400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MINIMAL 20 % </a:t>
            </a:r>
            <a:endParaRPr lang="en-US" b="1" dirty="0">
              <a:solidFill>
                <a:schemeClr val="bg1"/>
              </a:solidFill>
            </a:endParaRPr>
          </a:p>
          <a:p>
            <a:pPr algn="ctr" defTabSz="1422400">
              <a:lnSpc>
                <a:spcPct val="90000"/>
              </a:lnSpc>
              <a:defRPr/>
            </a:pP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tampung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setiap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prodi</a:t>
            </a:r>
            <a:r>
              <a:rPr lang="en-US" sz="1600" dirty="0">
                <a:solidFill>
                  <a:schemeClr val="bg1"/>
                </a:solidFill>
              </a:rPr>
              <a:t> di PTN</a:t>
            </a:r>
          </a:p>
        </p:txBody>
      </p:sp>
      <p:sp>
        <p:nvSpPr>
          <p:cNvPr id="27" name="Flowchart: Delay 26"/>
          <p:cNvSpPr/>
          <p:nvPr/>
        </p:nvSpPr>
        <p:spPr>
          <a:xfrm rot="5400000">
            <a:off x="5667480" y="1225777"/>
            <a:ext cx="1151679" cy="346456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1422400">
              <a:lnSpc>
                <a:spcPct val="90000"/>
              </a:lnSpc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 defTabSz="1422400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MINIMAL 40 %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 defTabSz="1422400">
              <a:lnSpc>
                <a:spcPct val="90000"/>
              </a:lnSpc>
              <a:defRPr/>
            </a:pP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tampung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setiap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prodi</a:t>
            </a:r>
            <a:r>
              <a:rPr lang="en-US" sz="1600" dirty="0">
                <a:solidFill>
                  <a:schemeClr val="bg1"/>
                </a:solidFill>
              </a:rPr>
              <a:t> di PTN</a:t>
            </a:r>
          </a:p>
        </p:txBody>
      </p:sp>
      <p:sp>
        <p:nvSpPr>
          <p:cNvPr id="28" name="Flowchart: Delay 27"/>
          <p:cNvSpPr/>
          <p:nvPr/>
        </p:nvSpPr>
        <p:spPr>
          <a:xfrm rot="5400000">
            <a:off x="9572057" y="1413585"/>
            <a:ext cx="1158187" cy="2966719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1422400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 defTabSz="1422400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MAKSIMAL 30 %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 defTabSz="1422400">
              <a:lnSpc>
                <a:spcPct val="90000"/>
              </a:lnSpc>
              <a:defRPr/>
            </a:pP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tampung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setiap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prodi</a:t>
            </a:r>
            <a:r>
              <a:rPr lang="en-US" sz="1600" dirty="0">
                <a:solidFill>
                  <a:schemeClr val="bg1"/>
                </a:solidFill>
              </a:rPr>
              <a:t> di PTN</a:t>
            </a:r>
          </a:p>
        </p:txBody>
      </p:sp>
    </p:spTree>
    <p:extLst>
      <p:ext uri="{BB962C8B-B14F-4D97-AF65-F5344CB8AC3E}">
        <p14:creationId xmlns:p14="http://schemas.microsoft.com/office/powerpoint/2010/main" val="165369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-22323" y="3730681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-4591" y="3152721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8510880" y="1014081"/>
            <a:ext cx="3315359" cy="52127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4476274" y="992737"/>
            <a:ext cx="3758403" cy="52424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58946" y="1005172"/>
            <a:ext cx="3844235" cy="52128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9" y="-6868"/>
            <a:ext cx="12192000" cy="783421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 SNMPTN </a:t>
            </a:r>
            <a:r>
              <a:rPr lang="en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2019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2"/>
          <p:cNvSpPr>
            <a:spLocks/>
          </p:cNvSpPr>
          <p:nvPr/>
        </p:nvSpPr>
        <p:spPr bwMode="auto">
          <a:xfrm>
            <a:off x="4561907" y="906935"/>
            <a:ext cx="699221" cy="637359"/>
          </a:xfrm>
          <a:custGeom>
            <a:avLst/>
            <a:gdLst/>
            <a:ahLst/>
            <a:cxnLst>
              <a:cxn ang="0">
                <a:pos x="317" y="290"/>
              </a:cxn>
              <a:cxn ang="0">
                <a:pos x="307" y="300"/>
              </a:cxn>
              <a:cxn ang="0">
                <a:pos x="10" y="300"/>
              </a:cxn>
              <a:cxn ang="0">
                <a:pos x="0" y="290"/>
              </a:cxn>
              <a:cxn ang="0">
                <a:pos x="0" y="11"/>
              </a:cxn>
              <a:cxn ang="0">
                <a:pos x="10" y="0"/>
              </a:cxn>
              <a:cxn ang="0">
                <a:pos x="307" y="0"/>
              </a:cxn>
              <a:cxn ang="0">
                <a:pos x="317" y="11"/>
              </a:cxn>
              <a:cxn ang="0">
                <a:pos x="317" y="290"/>
              </a:cxn>
            </a:cxnLst>
            <a:rect l="0" t="0" r="r" b="b"/>
            <a:pathLst>
              <a:path w="317" h="300">
                <a:moveTo>
                  <a:pt x="317" y="290"/>
                </a:moveTo>
                <a:cubicBezTo>
                  <a:pt x="317" y="296"/>
                  <a:pt x="313" y="300"/>
                  <a:pt x="307" y="300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4" y="300"/>
                  <a:pt x="0" y="296"/>
                  <a:pt x="0" y="29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13" y="0"/>
                  <a:pt x="317" y="5"/>
                  <a:pt x="317" y="11"/>
                </a:cubicBezTo>
                <a:lnTo>
                  <a:pt x="317" y="29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3"/>
          <p:cNvSpPr>
            <a:spLocks/>
          </p:cNvSpPr>
          <p:nvPr/>
        </p:nvSpPr>
        <p:spPr bwMode="auto">
          <a:xfrm>
            <a:off x="8534399" y="922392"/>
            <a:ext cx="704705" cy="637359"/>
          </a:xfrm>
          <a:custGeom>
            <a:avLst/>
            <a:gdLst/>
            <a:ahLst/>
            <a:cxnLst>
              <a:cxn ang="0">
                <a:pos x="318" y="290"/>
              </a:cxn>
              <a:cxn ang="0">
                <a:pos x="307" y="300"/>
              </a:cxn>
              <a:cxn ang="0">
                <a:pos x="11" y="300"/>
              </a:cxn>
              <a:cxn ang="0">
                <a:pos x="0" y="290"/>
              </a:cxn>
              <a:cxn ang="0">
                <a:pos x="0" y="11"/>
              </a:cxn>
              <a:cxn ang="0">
                <a:pos x="11" y="0"/>
              </a:cxn>
              <a:cxn ang="0">
                <a:pos x="307" y="0"/>
              </a:cxn>
              <a:cxn ang="0">
                <a:pos x="318" y="11"/>
              </a:cxn>
              <a:cxn ang="0">
                <a:pos x="318" y="290"/>
              </a:cxn>
            </a:cxnLst>
            <a:rect l="0" t="0" r="r" b="b"/>
            <a:pathLst>
              <a:path w="318" h="300">
                <a:moveTo>
                  <a:pt x="318" y="290"/>
                </a:moveTo>
                <a:cubicBezTo>
                  <a:pt x="318" y="296"/>
                  <a:pt x="313" y="300"/>
                  <a:pt x="307" y="300"/>
                </a:cubicBezTo>
                <a:cubicBezTo>
                  <a:pt x="11" y="300"/>
                  <a:pt x="11" y="300"/>
                  <a:pt x="11" y="300"/>
                </a:cubicBezTo>
                <a:cubicBezTo>
                  <a:pt x="5" y="300"/>
                  <a:pt x="0" y="296"/>
                  <a:pt x="0" y="29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13" y="0"/>
                  <a:pt x="318" y="5"/>
                  <a:pt x="318" y="11"/>
                </a:cubicBezTo>
                <a:lnTo>
                  <a:pt x="318" y="29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2"/>
          <p:cNvSpPr>
            <a:spLocks/>
          </p:cNvSpPr>
          <p:nvPr/>
        </p:nvSpPr>
        <p:spPr bwMode="auto">
          <a:xfrm>
            <a:off x="316898" y="922392"/>
            <a:ext cx="701963" cy="637359"/>
          </a:xfrm>
          <a:custGeom>
            <a:avLst/>
            <a:gdLst/>
            <a:ahLst/>
            <a:cxnLst>
              <a:cxn ang="0">
                <a:pos x="318" y="290"/>
              </a:cxn>
              <a:cxn ang="0">
                <a:pos x="307" y="300"/>
              </a:cxn>
              <a:cxn ang="0">
                <a:pos x="11" y="300"/>
              </a:cxn>
              <a:cxn ang="0">
                <a:pos x="0" y="290"/>
              </a:cxn>
              <a:cxn ang="0">
                <a:pos x="0" y="11"/>
              </a:cxn>
              <a:cxn ang="0">
                <a:pos x="11" y="0"/>
              </a:cxn>
              <a:cxn ang="0">
                <a:pos x="307" y="0"/>
              </a:cxn>
              <a:cxn ang="0">
                <a:pos x="318" y="11"/>
              </a:cxn>
              <a:cxn ang="0">
                <a:pos x="318" y="290"/>
              </a:cxn>
            </a:cxnLst>
            <a:rect l="0" t="0" r="r" b="b"/>
            <a:pathLst>
              <a:path w="318" h="300">
                <a:moveTo>
                  <a:pt x="318" y="290"/>
                </a:moveTo>
                <a:cubicBezTo>
                  <a:pt x="318" y="296"/>
                  <a:pt x="313" y="300"/>
                  <a:pt x="307" y="300"/>
                </a:cubicBezTo>
                <a:cubicBezTo>
                  <a:pt x="11" y="300"/>
                  <a:pt x="11" y="300"/>
                  <a:pt x="11" y="300"/>
                </a:cubicBezTo>
                <a:cubicBezTo>
                  <a:pt x="5" y="300"/>
                  <a:pt x="0" y="296"/>
                  <a:pt x="0" y="29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13" y="0"/>
                  <a:pt x="318" y="5"/>
                  <a:pt x="318" y="11"/>
                </a:cubicBezTo>
                <a:lnTo>
                  <a:pt x="318" y="2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88"/>
          <p:cNvGrpSpPr/>
          <p:nvPr/>
        </p:nvGrpSpPr>
        <p:grpSpPr>
          <a:xfrm>
            <a:off x="0" y="1014080"/>
            <a:ext cx="12192000" cy="455703"/>
            <a:chOff x="1546551" y="1989719"/>
            <a:chExt cx="6050898" cy="359993"/>
          </a:xfrm>
        </p:grpSpPr>
        <p:sp>
          <p:nvSpPr>
            <p:cNvPr id="10" name="Rectangle 93"/>
            <p:cNvSpPr>
              <a:spLocks noChangeArrowheads="1"/>
            </p:cNvSpPr>
            <p:nvPr/>
          </p:nvSpPr>
          <p:spPr bwMode="auto">
            <a:xfrm>
              <a:off x="1546551" y="1989719"/>
              <a:ext cx="6050898" cy="338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>
              <a:off x="1546551" y="2011464"/>
              <a:ext cx="6050898" cy="3382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61"/>
          <p:cNvGrpSpPr/>
          <p:nvPr/>
        </p:nvGrpSpPr>
        <p:grpSpPr>
          <a:xfrm>
            <a:off x="341310" y="906295"/>
            <a:ext cx="1006330" cy="1200973"/>
            <a:chOff x="2063177" y="1384301"/>
            <a:chExt cx="1147338" cy="1425574"/>
          </a:xfrm>
        </p:grpSpPr>
        <p:grpSp>
          <p:nvGrpSpPr>
            <p:cNvPr id="13" name="Group 160"/>
            <p:cNvGrpSpPr/>
            <p:nvPr/>
          </p:nvGrpSpPr>
          <p:grpSpPr>
            <a:xfrm>
              <a:off x="2063177" y="2469112"/>
              <a:ext cx="1047298" cy="340763"/>
              <a:chOff x="2063177" y="2469112"/>
              <a:chExt cx="1047298" cy="340763"/>
            </a:xfr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grpSpPr>
          <p:sp>
            <p:nvSpPr>
              <p:cNvPr id="17" name="Rectangle 75"/>
              <p:cNvSpPr>
                <a:spLocks noChangeArrowheads="1"/>
              </p:cNvSpPr>
              <p:nvPr/>
            </p:nvSpPr>
            <p:spPr bwMode="auto">
              <a:xfrm>
                <a:off x="2069429" y="2469112"/>
                <a:ext cx="1034793" cy="2844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76"/>
              <p:cNvSpPr>
                <a:spLocks noChangeArrowheads="1"/>
              </p:cNvSpPr>
              <p:nvPr/>
            </p:nvSpPr>
            <p:spPr bwMode="auto">
              <a:xfrm>
                <a:off x="2063177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7"/>
              <p:cNvSpPr>
                <a:spLocks noChangeArrowheads="1"/>
              </p:cNvSpPr>
              <p:nvPr/>
            </p:nvSpPr>
            <p:spPr bwMode="auto">
              <a:xfrm>
                <a:off x="2135082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78"/>
              <p:cNvSpPr>
                <a:spLocks noChangeArrowheads="1"/>
              </p:cNvSpPr>
              <p:nvPr/>
            </p:nvSpPr>
            <p:spPr bwMode="auto">
              <a:xfrm>
                <a:off x="2200732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79"/>
              <p:cNvSpPr>
                <a:spLocks noChangeArrowheads="1"/>
              </p:cNvSpPr>
              <p:nvPr/>
            </p:nvSpPr>
            <p:spPr bwMode="auto">
              <a:xfrm>
                <a:off x="2269510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80"/>
              <p:cNvSpPr>
                <a:spLocks noChangeArrowheads="1"/>
              </p:cNvSpPr>
              <p:nvPr/>
            </p:nvSpPr>
            <p:spPr bwMode="auto">
              <a:xfrm>
                <a:off x="2341415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81"/>
              <p:cNvSpPr>
                <a:spLocks noChangeArrowheads="1"/>
              </p:cNvSpPr>
              <p:nvPr/>
            </p:nvSpPr>
            <p:spPr bwMode="auto">
              <a:xfrm>
                <a:off x="2410193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82"/>
              <p:cNvSpPr>
                <a:spLocks noChangeArrowheads="1"/>
              </p:cNvSpPr>
              <p:nvPr/>
            </p:nvSpPr>
            <p:spPr bwMode="auto">
              <a:xfrm>
                <a:off x="2475843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83"/>
              <p:cNvSpPr>
                <a:spLocks noChangeArrowheads="1"/>
              </p:cNvSpPr>
              <p:nvPr/>
            </p:nvSpPr>
            <p:spPr bwMode="auto">
              <a:xfrm>
                <a:off x="254774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84"/>
              <p:cNvSpPr>
                <a:spLocks noChangeArrowheads="1"/>
              </p:cNvSpPr>
              <p:nvPr/>
            </p:nvSpPr>
            <p:spPr bwMode="auto">
              <a:xfrm>
                <a:off x="2616526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85"/>
              <p:cNvSpPr>
                <a:spLocks noChangeArrowheads="1"/>
              </p:cNvSpPr>
              <p:nvPr/>
            </p:nvSpPr>
            <p:spPr bwMode="auto">
              <a:xfrm>
                <a:off x="2682176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86"/>
              <p:cNvSpPr>
                <a:spLocks noChangeArrowheads="1"/>
              </p:cNvSpPr>
              <p:nvPr/>
            </p:nvSpPr>
            <p:spPr bwMode="auto">
              <a:xfrm>
                <a:off x="2754081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87"/>
              <p:cNvSpPr>
                <a:spLocks noChangeArrowheads="1"/>
              </p:cNvSpPr>
              <p:nvPr/>
            </p:nvSpPr>
            <p:spPr bwMode="auto">
              <a:xfrm>
                <a:off x="2822859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88"/>
              <p:cNvSpPr>
                <a:spLocks noChangeArrowheads="1"/>
              </p:cNvSpPr>
              <p:nvPr/>
            </p:nvSpPr>
            <p:spPr bwMode="auto">
              <a:xfrm>
                <a:off x="2891636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89"/>
              <p:cNvSpPr>
                <a:spLocks noChangeArrowheads="1"/>
              </p:cNvSpPr>
              <p:nvPr/>
            </p:nvSpPr>
            <p:spPr bwMode="auto">
              <a:xfrm>
                <a:off x="2960414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90"/>
              <p:cNvSpPr>
                <a:spLocks noChangeArrowheads="1"/>
              </p:cNvSpPr>
              <p:nvPr/>
            </p:nvSpPr>
            <p:spPr bwMode="auto">
              <a:xfrm>
                <a:off x="3029192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91"/>
            <p:cNvSpPr>
              <a:spLocks/>
            </p:cNvSpPr>
            <p:nvPr/>
          </p:nvSpPr>
          <p:spPr bwMode="auto">
            <a:xfrm>
              <a:off x="2066304" y="2400334"/>
              <a:ext cx="215713" cy="137555"/>
            </a:xfrm>
            <a:custGeom>
              <a:avLst/>
              <a:gdLst/>
              <a:ahLst/>
              <a:cxnLst>
                <a:cxn ang="0">
                  <a:pos x="86" y="43"/>
                </a:cxn>
                <a:cxn ang="0">
                  <a:pos x="75" y="54"/>
                </a:cxn>
                <a:cxn ang="0">
                  <a:pos x="11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75" y="0"/>
                </a:cxn>
                <a:cxn ang="0">
                  <a:pos x="86" y="10"/>
                </a:cxn>
                <a:cxn ang="0">
                  <a:pos x="86" y="43"/>
                </a:cxn>
              </a:cxnLst>
              <a:rect l="0" t="0" r="r" b="b"/>
              <a:pathLst>
                <a:path w="86" h="54">
                  <a:moveTo>
                    <a:pt x="86" y="43"/>
                  </a:moveTo>
                  <a:cubicBezTo>
                    <a:pt x="86" y="49"/>
                    <a:pt x="81" y="54"/>
                    <a:pt x="75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5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6" y="5"/>
                    <a:pt x="86" y="10"/>
                  </a:cubicBezTo>
                  <a:lnTo>
                    <a:pt x="86" y="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2063177" y="1384301"/>
              <a:ext cx="1147338" cy="1153590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98" y="0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45" y="34"/>
                </a:cxn>
                <a:cxn ang="0">
                  <a:pos x="45" y="49"/>
                </a:cxn>
                <a:cxn ang="0">
                  <a:pos x="45" y="53"/>
                </a:cxn>
                <a:cxn ang="0">
                  <a:pos x="45" y="404"/>
                </a:cxn>
                <a:cxn ang="0">
                  <a:pos x="45" y="408"/>
                </a:cxn>
                <a:cxn ang="0">
                  <a:pos x="45" y="408"/>
                </a:cxn>
                <a:cxn ang="0">
                  <a:pos x="7" y="457"/>
                </a:cxn>
                <a:cxn ang="0">
                  <a:pos x="130" y="457"/>
                </a:cxn>
                <a:cxn ang="0">
                  <a:pos x="130" y="456"/>
                </a:cxn>
                <a:cxn ang="0">
                  <a:pos x="403" y="456"/>
                </a:cxn>
                <a:cxn ang="0">
                  <a:pos x="455" y="404"/>
                </a:cxn>
                <a:cxn ang="0">
                  <a:pos x="455" y="53"/>
                </a:cxn>
                <a:cxn ang="0">
                  <a:pos x="403" y="0"/>
                </a:cxn>
              </a:cxnLst>
              <a:rect l="0" t="0" r="r" b="b"/>
              <a:pathLst>
                <a:path w="455" h="457">
                  <a:moveTo>
                    <a:pt x="40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6" y="0"/>
                    <a:pt x="95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1"/>
                    <a:pt x="45" y="34"/>
                    <a:pt x="45" y="34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50"/>
                    <a:pt x="45" y="52"/>
                    <a:pt x="45" y="53"/>
                  </a:cubicBezTo>
                  <a:cubicBezTo>
                    <a:pt x="45" y="404"/>
                    <a:pt x="45" y="404"/>
                    <a:pt x="45" y="404"/>
                  </a:cubicBezTo>
                  <a:cubicBezTo>
                    <a:pt x="45" y="405"/>
                    <a:pt x="45" y="407"/>
                    <a:pt x="45" y="408"/>
                  </a:cubicBezTo>
                  <a:cubicBezTo>
                    <a:pt x="45" y="408"/>
                    <a:pt x="45" y="408"/>
                    <a:pt x="45" y="408"/>
                  </a:cubicBezTo>
                  <a:cubicBezTo>
                    <a:pt x="45" y="408"/>
                    <a:pt x="46" y="457"/>
                    <a:pt x="7" y="457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30" y="456"/>
                    <a:pt x="130" y="456"/>
                    <a:pt x="130" y="456"/>
                  </a:cubicBezTo>
                  <a:cubicBezTo>
                    <a:pt x="403" y="456"/>
                    <a:pt x="403" y="456"/>
                    <a:pt x="403" y="456"/>
                  </a:cubicBezTo>
                  <a:cubicBezTo>
                    <a:pt x="432" y="456"/>
                    <a:pt x="455" y="433"/>
                    <a:pt x="455" y="404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5" y="24"/>
                    <a:pt x="432" y="0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2275762" y="1584382"/>
              <a:ext cx="834712" cy="834712"/>
            </a:xfrm>
            <a:custGeom>
              <a:avLst/>
              <a:gdLst/>
              <a:ahLst/>
              <a:cxnLst>
                <a:cxn ang="0">
                  <a:pos x="331" y="320"/>
                </a:cxn>
                <a:cxn ang="0">
                  <a:pos x="321" y="331"/>
                </a:cxn>
                <a:cxn ang="0">
                  <a:pos x="11" y="331"/>
                </a:cxn>
                <a:cxn ang="0">
                  <a:pos x="0" y="320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321" y="0"/>
                </a:cxn>
                <a:cxn ang="0">
                  <a:pos x="331" y="10"/>
                </a:cxn>
                <a:cxn ang="0">
                  <a:pos x="331" y="320"/>
                </a:cxn>
              </a:cxnLst>
              <a:rect l="0" t="0" r="r" b="b"/>
              <a:pathLst>
                <a:path w="331" h="331">
                  <a:moveTo>
                    <a:pt x="331" y="320"/>
                  </a:moveTo>
                  <a:cubicBezTo>
                    <a:pt x="331" y="326"/>
                    <a:pt x="326" y="331"/>
                    <a:pt x="32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5" y="331"/>
                    <a:pt x="0" y="326"/>
                    <a:pt x="0" y="3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6" y="0"/>
                    <a:pt x="331" y="5"/>
                    <a:pt x="331" y="10"/>
                  </a:cubicBezTo>
                  <a:lnTo>
                    <a:pt x="331" y="3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162"/>
          <p:cNvGrpSpPr/>
          <p:nvPr/>
        </p:nvGrpSpPr>
        <p:grpSpPr>
          <a:xfrm>
            <a:off x="4459331" y="906936"/>
            <a:ext cx="1077623" cy="1105388"/>
            <a:chOff x="3357448" y="1497762"/>
            <a:chExt cx="1228621" cy="1312113"/>
          </a:xfrm>
        </p:grpSpPr>
        <p:grpSp>
          <p:nvGrpSpPr>
            <p:cNvPr id="34" name="Group 159"/>
            <p:cNvGrpSpPr/>
            <p:nvPr/>
          </p:nvGrpSpPr>
          <p:grpSpPr>
            <a:xfrm>
              <a:off x="3357448" y="2469112"/>
              <a:ext cx="1044171" cy="340763"/>
              <a:chOff x="3357448" y="2469112"/>
              <a:chExt cx="1044171" cy="340763"/>
            </a:xfr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38" name="Rectangle 97"/>
              <p:cNvSpPr>
                <a:spLocks noChangeArrowheads="1"/>
              </p:cNvSpPr>
              <p:nvPr/>
            </p:nvSpPr>
            <p:spPr bwMode="auto">
              <a:xfrm>
                <a:off x="3360575" y="2469112"/>
                <a:ext cx="1037918" cy="284491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98"/>
              <p:cNvSpPr>
                <a:spLocks noChangeArrowheads="1"/>
              </p:cNvSpPr>
              <p:nvPr/>
            </p:nvSpPr>
            <p:spPr bwMode="auto">
              <a:xfrm>
                <a:off x="3357448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99"/>
              <p:cNvSpPr>
                <a:spLocks noChangeArrowheads="1"/>
              </p:cNvSpPr>
              <p:nvPr/>
            </p:nvSpPr>
            <p:spPr bwMode="auto">
              <a:xfrm>
                <a:off x="3426226" y="2728592"/>
                <a:ext cx="78157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00"/>
              <p:cNvSpPr>
                <a:spLocks noChangeArrowheads="1"/>
              </p:cNvSpPr>
              <p:nvPr/>
            </p:nvSpPr>
            <p:spPr bwMode="auto">
              <a:xfrm>
                <a:off x="3491878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01"/>
              <p:cNvSpPr>
                <a:spLocks noChangeArrowheads="1"/>
              </p:cNvSpPr>
              <p:nvPr/>
            </p:nvSpPr>
            <p:spPr bwMode="auto">
              <a:xfrm>
                <a:off x="3563781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02"/>
              <p:cNvSpPr>
                <a:spLocks noChangeArrowheads="1"/>
              </p:cNvSpPr>
              <p:nvPr/>
            </p:nvSpPr>
            <p:spPr bwMode="auto">
              <a:xfrm>
                <a:off x="3632559" y="2728592"/>
                <a:ext cx="78157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3"/>
              <p:cNvSpPr>
                <a:spLocks noChangeArrowheads="1"/>
              </p:cNvSpPr>
              <p:nvPr/>
            </p:nvSpPr>
            <p:spPr bwMode="auto">
              <a:xfrm>
                <a:off x="3698211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04"/>
              <p:cNvSpPr>
                <a:spLocks noChangeArrowheads="1"/>
              </p:cNvSpPr>
              <p:nvPr/>
            </p:nvSpPr>
            <p:spPr bwMode="auto">
              <a:xfrm>
                <a:off x="3770114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05"/>
              <p:cNvSpPr>
                <a:spLocks noChangeArrowheads="1"/>
              </p:cNvSpPr>
              <p:nvPr/>
            </p:nvSpPr>
            <p:spPr bwMode="auto">
              <a:xfrm>
                <a:off x="3838892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06"/>
              <p:cNvSpPr>
                <a:spLocks noChangeArrowheads="1"/>
              </p:cNvSpPr>
              <p:nvPr/>
            </p:nvSpPr>
            <p:spPr bwMode="auto">
              <a:xfrm>
                <a:off x="3907670" y="2728592"/>
                <a:ext cx="78157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07"/>
              <p:cNvSpPr>
                <a:spLocks noChangeArrowheads="1"/>
              </p:cNvSpPr>
              <p:nvPr/>
            </p:nvSpPr>
            <p:spPr bwMode="auto">
              <a:xfrm>
                <a:off x="3976447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08"/>
              <p:cNvSpPr>
                <a:spLocks noChangeArrowheads="1"/>
              </p:cNvSpPr>
              <p:nvPr/>
            </p:nvSpPr>
            <p:spPr bwMode="auto">
              <a:xfrm>
                <a:off x="4045225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09"/>
              <p:cNvSpPr>
                <a:spLocks noChangeArrowheads="1"/>
              </p:cNvSpPr>
              <p:nvPr/>
            </p:nvSpPr>
            <p:spPr bwMode="auto">
              <a:xfrm>
                <a:off x="4114003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10"/>
              <p:cNvSpPr>
                <a:spLocks noChangeArrowheads="1"/>
              </p:cNvSpPr>
              <p:nvPr/>
            </p:nvSpPr>
            <p:spPr bwMode="auto">
              <a:xfrm>
                <a:off x="4182780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11"/>
              <p:cNvSpPr>
                <a:spLocks noChangeArrowheads="1"/>
              </p:cNvSpPr>
              <p:nvPr/>
            </p:nvSpPr>
            <p:spPr bwMode="auto">
              <a:xfrm>
                <a:off x="4251558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112"/>
              <p:cNvSpPr>
                <a:spLocks noChangeArrowheads="1"/>
              </p:cNvSpPr>
              <p:nvPr/>
            </p:nvSpPr>
            <p:spPr bwMode="auto">
              <a:xfrm>
                <a:off x="4320336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Freeform 113"/>
            <p:cNvSpPr>
              <a:spLocks/>
            </p:cNvSpPr>
            <p:nvPr/>
          </p:nvSpPr>
          <p:spPr bwMode="auto">
            <a:xfrm>
              <a:off x="3360575" y="2400334"/>
              <a:ext cx="212586" cy="137555"/>
            </a:xfrm>
            <a:custGeom>
              <a:avLst/>
              <a:gdLst/>
              <a:ahLst/>
              <a:cxnLst>
                <a:cxn ang="0">
                  <a:pos x="85" y="43"/>
                </a:cxn>
                <a:cxn ang="0">
                  <a:pos x="74" y="54"/>
                </a:cxn>
                <a:cxn ang="0">
                  <a:pos x="10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74" y="0"/>
                </a:cxn>
                <a:cxn ang="0">
                  <a:pos x="85" y="10"/>
                </a:cxn>
                <a:cxn ang="0">
                  <a:pos x="85" y="43"/>
                </a:cxn>
              </a:cxnLst>
              <a:rect l="0" t="0" r="r" b="b"/>
              <a:pathLst>
                <a:path w="85" h="54">
                  <a:moveTo>
                    <a:pt x="85" y="43"/>
                  </a:moveTo>
                  <a:cubicBezTo>
                    <a:pt x="85" y="49"/>
                    <a:pt x="80" y="54"/>
                    <a:pt x="74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5" y="5"/>
                    <a:pt x="85" y="10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4"/>
            <p:cNvSpPr>
              <a:spLocks/>
            </p:cNvSpPr>
            <p:nvPr/>
          </p:nvSpPr>
          <p:spPr bwMode="auto">
            <a:xfrm>
              <a:off x="3438731" y="1497762"/>
              <a:ext cx="1147338" cy="1153588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97" y="0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44" y="34"/>
                </a:cxn>
                <a:cxn ang="0">
                  <a:pos x="44" y="49"/>
                </a:cxn>
                <a:cxn ang="0">
                  <a:pos x="44" y="53"/>
                </a:cxn>
                <a:cxn ang="0">
                  <a:pos x="44" y="404"/>
                </a:cxn>
                <a:cxn ang="0">
                  <a:pos x="44" y="408"/>
                </a:cxn>
                <a:cxn ang="0">
                  <a:pos x="44" y="408"/>
                </a:cxn>
                <a:cxn ang="0">
                  <a:pos x="6" y="457"/>
                </a:cxn>
                <a:cxn ang="0">
                  <a:pos x="130" y="457"/>
                </a:cxn>
                <a:cxn ang="0">
                  <a:pos x="129" y="456"/>
                </a:cxn>
                <a:cxn ang="0">
                  <a:pos x="402" y="456"/>
                </a:cxn>
                <a:cxn ang="0">
                  <a:pos x="455" y="404"/>
                </a:cxn>
                <a:cxn ang="0">
                  <a:pos x="455" y="53"/>
                </a:cxn>
                <a:cxn ang="0">
                  <a:pos x="402" y="0"/>
                </a:cxn>
              </a:cxnLst>
              <a:rect l="0" t="0" r="r" b="b"/>
              <a:pathLst>
                <a:path w="455" h="457">
                  <a:moveTo>
                    <a:pt x="402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4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"/>
                    <a:pt x="44" y="34"/>
                    <a:pt x="44" y="34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2"/>
                    <a:pt x="44" y="53"/>
                  </a:cubicBezTo>
                  <a:cubicBezTo>
                    <a:pt x="44" y="404"/>
                    <a:pt x="44" y="404"/>
                    <a:pt x="44" y="404"/>
                  </a:cubicBezTo>
                  <a:cubicBezTo>
                    <a:pt x="44" y="405"/>
                    <a:pt x="44" y="407"/>
                    <a:pt x="44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44" y="408"/>
                    <a:pt x="45" y="457"/>
                    <a:pt x="6" y="457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9" y="456"/>
                    <a:pt x="129" y="456"/>
                    <a:pt x="129" y="456"/>
                  </a:cubicBezTo>
                  <a:cubicBezTo>
                    <a:pt x="402" y="456"/>
                    <a:pt x="402" y="456"/>
                    <a:pt x="402" y="456"/>
                  </a:cubicBezTo>
                  <a:cubicBezTo>
                    <a:pt x="431" y="456"/>
                    <a:pt x="455" y="433"/>
                    <a:pt x="455" y="404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5" y="24"/>
                    <a:pt x="431" y="0"/>
                    <a:pt x="402" y="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5"/>
            <p:cNvSpPr>
              <a:spLocks/>
            </p:cNvSpPr>
            <p:nvPr/>
          </p:nvSpPr>
          <p:spPr bwMode="auto">
            <a:xfrm>
              <a:off x="3671160" y="1584382"/>
              <a:ext cx="834712" cy="834712"/>
            </a:xfrm>
            <a:custGeom>
              <a:avLst/>
              <a:gdLst/>
              <a:ahLst/>
              <a:cxnLst>
                <a:cxn ang="0">
                  <a:pos x="331" y="320"/>
                </a:cxn>
                <a:cxn ang="0">
                  <a:pos x="321" y="331"/>
                </a:cxn>
                <a:cxn ang="0">
                  <a:pos x="11" y="331"/>
                </a:cxn>
                <a:cxn ang="0">
                  <a:pos x="0" y="320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321" y="0"/>
                </a:cxn>
                <a:cxn ang="0">
                  <a:pos x="331" y="10"/>
                </a:cxn>
                <a:cxn ang="0">
                  <a:pos x="331" y="320"/>
                </a:cxn>
              </a:cxnLst>
              <a:rect l="0" t="0" r="r" b="b"/>
              <a:pathLst>
                <a:path w="331" h="331">
                  <a:moveTo>
                    <a:pt x="331" y="320"/>
                  </a:moveTo>
                  <a:cubicBezTo>
                    <a:pt x="331" y="326"/>
                    <a:pt x="327" y="331"/>
                    <a:pt x="32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5" y="331"/>
                    <a:pt x="0" y="326"/>
                    <a:pt x="0" y="3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7" y="0"/>
                    <a:pt x="331" y="5"/>
                    <a:pt x="331" y="10"/>
                  </a:cubicBezTo>
                  <a:lnTo>
                    <a:pt x="331" y="3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163"/>
          <p:cNvGrpSpPr/>
          <p:nvPr/>
        </p:nvGrpSpPr>
        <p:grpSpPr>
          <a:xfrm>
            <a:off x="8522278" y="900266"/>
            <a:ext cx="1006330" cy="1200973"/>
            <a:chOff x="4648594" y="1384301"/>
            <a:chExt cx="1147338" cy="1425574"/>
          </a:xfrm>
          <a:solidFill>
            <a:schemeClr val="bg1">
              <a:lumMod val="50000"/>
            </a:schemeClr>
          </a:solidFill>
        </p:grpSpPr>
        <p:grpSp>
          <p:nvGrpSpPr>
            <p:cNvPr id="55" name="Group 158"/>
            <p:cNvGrpSpPr/>
            <p:nvPr/>
          </p:nvGrpSpPr>
          <p:grpSpPr>
            <a:xfrm>
              <a:off x="4648594" y="2469112"/>
              <a:ext cx="1044170" cy="340763"/>
              <a:chOff x="4648594" y="2469112"/>
              <a:chExt cx="1044170" cy="340763"/>
            </a:xfrm>
            <a:grpFill/>
          </p:grpSpPr>
          <p:sp>
            <p:nvSpPr>
              <p:cNvPr id="59" name="Rectangle 116"/>
              <p:cNvSpPr>
                <a:spLocks noChangeArrowheads="1"/>
              </p:cNvSpPr>
              <p:nvPr/>
            </p:nvSpPr>
            <p:spPr bwMode="auto">
              <a:xfrm>
                <a:off x="4651719" y="2469112"/>
                <a:ext cx="1037918" cy="2844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17"/>
              <p:cNvSpPr>
                <a:spLocks noChangeArrowheads="1"/>
              </p:cNvSpPr>
              <p:nvPr/>
            </p:nvSpPr>
            <p:spPr bwMode="auto">
              <a:xfrm>
                <a:off x="4648594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118"/>
              <p:cNvSpPr>
                <a:spLocks noChangeArrowheads="1"/>
              </p:cNvSpPr>
              <p:nvPr/>
            </p:nvSpPr>
            <p:spPr bwMode="auto">
              <a:xfrm>
                <a:off x="4714244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19"/>
              <p:cNvSpPr>
                <a:spLocks noChangeArrowheads="1"/>
              </p:cNvSpPr>
              <p:nvPr/>
            </p:nvSpPr>
            <p:spPr bwMode="auto">
              <a:xfrm>
                <a:off x="4786149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120"/>
              <p:cNvSpPr>
                <a:spLocks noChangeArrowheads="1"/>
              </p:cNvSpPr>
              <p:nvPr/>
            </p:nvSpPr>
            <p:spPr bwMode="auto">
              <a:xfrm>
                <a:off x="4854927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121"/>
              <p:cNvSpPr>
                <a:spLocks noChangeArrowheads="1"/>
              </p:cNvSpPr>
              <p:nvPr/>
            </p:nvSpPr>
            <p:spPr bwMode="auto">
              <a:xfrm>
                <a:off x="4923705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22"/>
              <p:cNvSpPr>
                <a:spLocks noChangeArrowheads="1"/>
              </p:cNvSpPr>
              <p:nvPr/>
            </p:nvSpPr>
            <p:spPr bwMode="auto">
              <a:xfrm>
                <a:off x="4992482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123"/>
              <p:cNvSpPr>
                <a:spLocks noChangeArrowheads="1"/>
              </p:cNvSpPr>
              <p:nvPr/>
            </p:nvSpPr>
            <p:spPr bwMode="auto">
              <a:xfrm>
                <a:off x="5061260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124"/>
              <p:cNvSpPr>
                <a:spLocks noChangeArrowheads="1"/>
              </p:cNvSpPr>
              <p:nvPr/>
            </p:nvSpPr>
            <p:spPr bwMode="auto">
              <a:xfrm>
                <a:off x="513003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125"/>
              <p:cNvSpPr>
                <a:spLocks noChangeArrowheads="1"/>
              </p:cNvSpPr>
              <p:nvPr/>
            </p:nvSpPr>
            <p:spPr bwMode="auto">
              <a:xfrm>
                <a:off x="5198815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126"/>
              <p:cNvSpPr>
                <a:spLocks noChangeArrowheads="1"/>
              </p:cNvSpPr>
              <p:nvPr/>
            </p:nvSpPr>
            <p:spPr bwMode="auto">
              <a:xfrm>
                <a:off x="5267593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127"/>
              <p:cNvSpPr>
                <a:spLocks noChangeArrowheads="1"/>
              </p:cNvSpPr>
              <p:nvPr/>
            </p:nvSpPr>
            <p:spPr bwMode="auto">
              <a:xfrm>
                <a:off x="5336371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128"/>
              <p:cNvSpPr>
                <a:spLocks noChangeArrowheads="1"/>
              </p:cNvSpPr>
              <p:nvPr/>
            </p:nvSpPr>
            <p:spPr bwMode="auto">
              <a:xfrm>
                <a:off x="540514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129"/>
              <p:cNvSpPr>
                <a:spLocks noChangeArrowheads="1"/>
              </p:cNvSpPr>
              <p:nvPr/>
            </p:nvSpPr>
            <p:spPr bwMode="auto">
              <a:xfrm>
                <a:off x="5473926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130"/>
              <p:cNvSpPr>
                <a:spLocks noChangeArrowheads="1"/>
              </p:cNvSpPr>
              <p:nvPr/>
            </p:nvSpPr>
            <p:spPr bwMode="auto">
              <a:xfrm>
                <a:off x="5542704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131"/>
              <p:cNvSpPr>
                <a:spLocks noChangeArrowheads="1"/>
              </p:cNvSpPr>
              <p:nvPr/>
            </p:nvSpPr>
            <p:spPr bwMode="auto">
              <a:xfrm>
                <a:off x="5614607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Freeform 132"/>
            <p:cNvSpPr>
              <a:spLocks/>
            </p:cNvSpPr>
            <p:nvPr/>
          </p:nvSpPr>
          <p:spPr bwMode="auto">
            <a:xfrm>
              <a:off x="4648594" y="2400334"/>
              <a:ext cx="215713" cy="137555"/>
            </a:xfrm>
            <a:custGeom>
              <a:avLst/>
              <a:gdLst/>
              <a:ahLst/>
              <a:cxnLst>
                <a:cxn ang="0">
                  <a:pos x="85" y="43"/>
                </a:cxn>
                <a:cxn ang="0">
                  <a:pos x="75" y="54"/>
                </a:cxn>
                <a:cxn ang="0">
                  <a:pos x="11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75" y="0"/>
                </a:cxn>
                <a:cxn ang="0">
                  <a:pos x="85" y="10"/>
                </a:cxn>
                <a:cxn ang="0">
                  <a:pos x="85" y="43"/>
                </a:cxn>
              </a:cxnLst>
              <a:rect l="0" t="0" r="r" b="b"/>
              <a:pathLst>
                <a:path w="85" h="54">
                  <a:moveTo>
                    <a:pt x="85" y="43"/>
                  </a:moveTo>
                  <a:cubicBezTo>
                    <a:pt x="85" y="49"/>
                    <a:pt x="80" y="54"/>
                    <a:pt x="75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5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0"/>
                    <a:pt x="85" y="5"/>
                    <a:pt x="85" y="10"/>
                  </a:cubicBezTo>
                  <a:lnTo>
                    <a:pt x="85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/>
            <p:cNvSpPr>
              <a:spLocks/>
            </p:cNvSpPr>
            <p:nvPr/>
          </p:nvSpPr>
          <p:spPr bwMode="auto">
            <a:xfrm>
              <a:off x="4648594" y="1384301"/>
              <a:ext cx="1147338" cy="1153590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97" y="0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45" y="34"/>
                </a:cxn>
                <a:cxn ang="0">
                  <a:pos x="45" y="49"/>
                </a:cxn>
                <a:cxn ang="0">
                  <a:pos x="44" y="53"/>
                </a:cxn>
                <a:cxn ang="0">
                  <a:pos x="44" y="404"/>
                </a:cxn>
                <a:cxn ang="0">
                  <a:pos x="45" y="408"/>
                </a:cxn>
                <a:cxn ang="0">
                  <a:pos x="44" y="408"/>
                </a:cxn>
                <a:cxn ang="0">
                  <a:pos x="6" y="457"/>
                </a:cxn>
                <a:cxn ang="0">
                  <a:pos x="130" y="457"/>
                </a:cxn>
                <a:cxn ang="0">
                  <a:pos x="129" y="456"/>
                </a:cxn>
                <a:cxn ang="0">
                  <a:pos x="402" y="456"/>
                </a:cxn>
                <a:cxn ang="0">
                  <a:pos x="455" y="404"/>
                </a:cxn>
                <a:cxn ang="0">
                  <a:pos x="455" y="53"/>
                </a:cxn>
                <a:cxn ang="0">
                  <a:pos x="402" y="0"/>
                </a:cxn>
              </a:cxnLst>
              <a:rect l="0" t="0" r="r" b="b"/>
              <a:pathLst>
                <a:path w="455" h="457">
                  <a:moveTo>
                    <a:pt x="402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4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"/>
                    <a:pt x="45" y="34"/>
                    <a:pt x="45" y="34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50"/>
                    <a:pt x="44" y="52"/>
                    <a:pt x="44" y="53"/>
                  </a:cubicBezTo>
                  <a:cubicBezTo>
                    <a:pt x="44" y="404"/>
                    <a:pt x="44" y="404"/>
                    <a:pt x="44" y="404"/>
                  </a:cubicBezTo>
                  <a:cubicBezTo>
                    <a:pt x="44" y="405"/>
                    <a:pt x="44" y="407"/>
                    <a:pt x="45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44" y="408"/>
                    <a:pt x="45" y="457"/>
                    <a:pt x="6" y="457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9" y="456"/>
                    <a:pt x="129" y="456"/>
                    <a:pt x="129" y="456"/>
                  </a:cubicBezTo>
                  <a:cubicBezTo>
                    <a:pt x="402" y="456"/>
                    <a:pt x="402" y="456"/>
                    <a:pt x="402" y="456"/>
                  </a:cubicBezTo>
                  <a:cubicBezTo>
                    <a:pt x="431" y="456"/>
                    <a:pt x="455" y="433"/>
                    <a:pt x="455" y="404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5" y="24"/>
                    <a:pt x="431" y="0"/>
                    <a:pt x="40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4"/>
            <p:cNvSpPr>
              <a:spLocks/>
            </p:cNvSpPr>
            <p:nvPr/>
          </p:nvSpPr>
          <p:spPr bwMode="auto">
            <a:xfrm>
              <a:off x="4858052" y="1584382"/>
              <a:ext cx="834712" cy="834712"/>
            </a:xfrm>
            <a:custGeom>
              <a:avLst/>
              <a:gdLst/>
              <a:ahLst/>
              <a:cxnLst>
                <a:cxn ang="0">
                  <a:pos x="331" y="320"/>
                </a:cxn>
                <a:cxn ang="0">
                  <a:pos x="320" y="331"/>
                </a:cxn>
                <a:cxn ang="0">
                  <a:pos x="10" y="331"/>
                </a:cxn>
                <a:cxn ang="0">
                  <a:pos x="0" y="32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20" y="0"/>
                </a:cxn>
                <a:cxn ang="0">
                  <a:pos x="331" y="10"/>
                </a:cxn>
                <a:cxn ang="0">
                  <a:pos x="331" y="320"/>
                </a:cxn>
              </a:cxnLst>
              <a:rect l="0" t="0" r="r" b="b"/>
              <a:pathLst>
                <a:path w="331" h="331">
                  <a:moveTo>
                    <a:pt x="331" y="320"/>
                  </a:moveTo>
                  <a:cubicBezTo>
                    <a:pt x="331" y="326"/>
                    <a:pt x="326" y="331"/>
                    <a:pt x="320" y="331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4" y="331"/>
                    <a:pt x="0" y="326"/>
                    <a:pt x="0" y="3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6" y="0"/>
                    <a:pt x="331" y="5"/>
                    <a:pt x="331" y="10"/>
                  </a:cubicBezTo>
                  <a:lnTo>
                    <a:pt x="331" y="3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345"/>
          <p:cNvGrpSpPr/>
          <p:nvPr/>
        </p:nvGrpSpPr>
        <p:grpSpPr>
          <a:xfrm>
            <a:off x="8900862" y="1127828"/>
            <a:ext cx="453406" cy="519245"/>
            <a:chOff x="5735638" y="1004888"/>
            <a:chExt cx="371475" cy="442913"/>
          </a:xfrm>
          <a:solidFill>
            <a:schemeClr val="accent3"/>
          </a:solidFill>
        </p:grpSpPr>
        <p:sp>
          <p:nvSpPr>
            <p:cNvPr id="97" name="Oval 227"/>
            <p:cNvSpPr>
              <a:spLocks noChangeArrowheads="1"/>
            </p:cNvSpPr>
            <p:nvPr/>
          </p:nvSpPr>
          <p:spPr bwMode="auto">
            <a:xfrm>
              <a:off x="5859463" y="1389063"/>
              <a:ext cx="22225" cy="25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28"/>
            <p:cNvSpPr>
              <a:spLocks noEditPoints="1"/>
            </p:cNvSpPr>
            <p:nvPr/>
          </p:nvSpPr>
          <p:spPr bwMode="auto">
            <a:xfrm>
              <a:off x="5919788" y="1169988"/>
              <a:ext cx="98425" cy="984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4" y="22"/>
                </a:cxn>
                <a:cxn ang="0">
                  <a:pos x="13" y="26"/>
                </a:cxn>
                <a:cxn ang="0">
                  <a:pos x="22" y="22"/>
                </a:cxn>
                <a:cxn ang="0">
                  <a:pos x="26" y="13"/>
                </a:cxn>
                <a:cxn ang="0">
                  <a:pos x="22" y="4"/>
                </a:cxn>
                <a:cxn ang="0">
                  <a:pos x="13" y="0"/>
                </a:cxn>
                <a:cxn ang="0">
                  <a:pos x="18" y="19"/>
                </a:cxn>
                <a:cxn ang="0">
                  <a:pos x="13" y="21"/>
                </a:cxn>
                <a:cxn ang="0">
                  <a:pos x="7" y="19"/>
                </a:cxn>
                <a:cxn ang="0">
                  <a:pos x="5" y="13"/>
                </a:cxn>
                <a:cxn ang="0">
                  <a:pos x="7" y="8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20" y="25"/>
                    <a:pt x="22" y="22"/>
                  </a:cubicBez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6"/>
                    <a:pt x="22" y="4"/>
                  </a:cubicBezTo>
                  <a:cubicBezTo>
                    <a:pt x="20" y="2"/>
                    <a:pt x="16" y="0"/>
                    <a:pt x="13" y="0"/>
                  </a:cubicBezTo>
                  <a:close/>
                  <a:moveTo>
                    <a:pt x="18" y="19"/>
                  </a:moveTo>
                  <a:cubicBezTo>
                    <a:pt x="17" y="20"/>
                    <a:pt x="15" y="21"/>
                    <a:pt x="13" y="21"/>
                  </a:cubicBezTo>
                  <a:cubicBezTo>
                    <a:pt x="11" y="21"/>
                    <a:pt x="9" y="20"/>
                    <a:pt x="7" y="19"/>
                  </a:cubicBezTo>
                  <a:cubicBezTo>
                    <a:pt x="6" y="17"/>
                    <a:pt x="5" y="15"/>
                    <a:pt x="5" y="13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6"/>
                    <a:pt x="11" y="6"/>
                    <a:pt x="13" y="6"/>
                  </a:cubicBezTo>
                  <a:cubicBezTo>
                    <a:pt x="15" y="6"/>
                    <a:pt x="17" y="6"/>
                    <a:pt x="18" y="8"/>
                  </a:cubicBezTo>
                  <a:cubicBezTo>
                    <a:pt x="20" y="9"/>
                    <a:pt x="20" y="11"/>
                    <a:pt x="20" y="13"/>
                  </a:cubicBezTo>
                  <a:cubicBezTo>
                    <a:pt x="20" y="15"/>
                    <a:pt x="20" y="17"/>
                    <a:pt x="18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29"/>
            <p:cNvSpPr>
              <a:spLocks noEditPoints="1"/>
            </p:cNvSpPr>
            <p:nvPr/>
          </p:nvSpPr>
          <p:spPr bwMode="auto">
            <a:xfrm>
              <a:off x="5735638" y="1004888"/>
              <a:ext cx="371475" cy="442913"/>
            </a:xfrm>
            <a:custGeom>
              <a:avLst/>
              <a:gdLst/>
              <a:ahLst/>
              <a:cxnLst>
                <a:cxn ang="0">
                  <a:pos x="69" y="116"/>
                </a:cxn>
                <a:cxn ang="0">
                  <a:pos x="60" y="20"/>
                </a:cxn>
                <a:cxn ang="0">
                  <a:pos x="27" y="46"/>
                </a:cxn>
                <a:cxn ang="0">
                  <a:pos x="26" y="47"/>
                </a:cxn>
                <a:cxn ang="0">
                  <a:pos x="25" y="48"/>
                </a:cxn>
                <a:cxn ang="0">
                  <a:pos x="25" y="66"/>
                </a:cxn>
                <a:cxn ang="0">
                  <a:pos x="25" y="67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29" y="75"/>
                </a:cxn>
                <a:cxn ang="0">
                  <a:pos x="44" y="90"/>
                </a:cxn>
                <a:cxn ang="0">
                  <a:pos x="45" y="89"/>
                </a:cxn>
                <a:cxn ang="0">
                  <a:pos x="53" y="20"/>
                </a:cxn>
                <a:cxn ang="0">
                  <a:pos x="52" y="21"/>
                </a:cxn>
                <a:cxn ang="0">
                  <a:pos x="44" y="25"/>
                </a:cxn>
                <a:cxn ang="0">
                  <a:pos x="43" y="25"/>
                </a:cxn>
                <a:cxn ang="0">
                  <a:pos x="42" y="25"/>
                </a:cxn>
                <a:cxn ang="0">
                  <a:pos x="29" y="38"/>
                </a:cxn>
                <a:cxn ang="0">
                  <a:pos x="93" y="63"/>
                </a:cxn>
                <a:cxn ang="0">
                  <a:pos x="56" y="82"/>
                </a:cxn>
                <a:cxn ang="0">
                  <a:pos x="55" y="80"/>
                </a:cxn>
                <a:cxn ang="0">
                  <a:pos x="54" y="79"/>
                </a:cxn>
                <a:cxn ang="0">
                  <a:pos x="54" y="79"/>
                </a:cxn>
                <a:cxn ang="0">
                  <a:pos x="54" y="79"/>
                </a:cxn>
                <a:cxn ang="0">
                  <a:pos x="53" y="79"/>
                </a:cxn>
                <a:cxn ang="0">
                  <a:pos x="53" y="79"/>
                </a:cxn>
                <a:cxn ang="0">
                  <a:pos x="52" y="78"/>
                </a:cxn>
                <a:cxn ang="0">
                  <a:pos x="51" y="78"/>
                </a:cxn>
                <a:cxn ang="0">
                  <a:pos x="51" y="78"/>
                </a:cxn>
                <a:cxn ang="0">
                  <a:pos x="43" y="84"/>
                </a:cxn>
                <a:cxn ang="0">
                  <a:pos x="41" y="68"/>
                </a:cxn>
                <a:cxn ang="0">
                  <a:pos x="41" y="68"/>
                </a:cxn>
                <a:cxn ang="0">
                  <a:pos x="41" y="67"/>
                </a:cxn>
                <a:cxn ang="0">
                  <a:pos x="40" y="66"/>
                </a:cxn>
                <a:cxn ang="0">
                  <a:pos x="40" y="65"/>
                </a:cxn>
                <a:cxn ang="0">
                  <a:pos x="39" y="64"/>
                </a:cxn>
                <a:cxn ang="0">
                  <a:pos x="39" y="63"/>
                </a:cxn>
                <a:cxn ang="0">
                  <a:pos x="38" y="63"/>
                </a:cxn>
                <a:cxn ang="0">
                  <a:pos x="37" y="63"/>
                </a:cxn>
                <a:cxn ang="0">
                  <a:pos x="38" y="52"/>
                </a:cxn>
                <a:cxn ang="0">
                  <a:pos x="39" y="51"/>
                </a:cxn>
                <a:cxn ang="0">
                  <a:pos x="39" y="50"/>
                </a:cxn>
                <a:cxn ang="0">
                  <a:pos x="40" y="49"/>
                </a:cxn>
                <a:cxn ang="0">
                  <a:pos x="40" y="49"/>
                </a:cxn>
                <a:cxn ang="0">
                  <a:pos x="40" y="49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41" y="47"/>
                </a:cxn>
                <a:cxn ang="0">
                  <a:pos x="41" y="44"/>
                </a:cxn>
                <a:cxn ang="0">
                  <a:pos x="51" y="36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3" y="36"/>
                </a:cxn>
                <a:cxn ang="0">
                  <a:pos x="53" y="36"/>
                </a:cxn>
                <a:cxn ang="0">
                  <a:pos x="53" y="36"/>
                </a:cxn>
                <a:cxn ang="0">
                  <a:pos x="54" y="35"/>
                </a:cxn>
                <a:cxn ang="0">
                  <a:pos x="54" y="35"/>
                </a:cxn>
                <a:cxn ang="0">
                  <a:pos x="54" y="35"/>
                </a:cxn>
                <a:cxn ang="0">
                  <a:pos x="55" y="35"/>
                </a:cxn>
                <a:cxn ang="0">
                  <a:pos x="55" y="34"/>
                </a:cxn>
                <a:cxn ang="0">
                  <a:pos x="69" y="35"/>
                </a:cxn>
              </a:cxnLst>
              <a:rect l="0" t="0" r="r" b="b"/>
              <a:pathLst>
                <a:path w="99" h="118">
                  <a:moveTo>
                    <a:pt x="96" y="46"/>
                  </a:move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5" y="40"/>
                    <a:pt x="95" y="38"/>
                    <a:pt x="94" y="37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1" y="24"/>
                    <a:pt x="79" y="24"/>
                    <a:pt x="78" y="25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2"/>
                    <a:pt x="71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7"/>
                    <a:pt x="1" y="118"/>
                    <a:pt x="3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8" y="118"/>
                    <a:pt x="69" y="117"/>
                    <a:pt x="69" y="11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1" y="94"/>
                    <a:pt x="73" y="93"/>
                    <a:pt x="73" y="92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0"/>
                    <a:pt x="81" y="90"/>
                    <a:pt x="82" y="89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7"/>
                    <a:pt x="95" y="75"/>
                    <a:pt x="94" y="74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7" y="68"/>
                    <a:pt x="99" y="67"/>
                    <a:pt x="99" y="65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48"/>
                    <a:pt x="97" y="46"/>
                    <a:pt x="96" y="46"/>
                  </a:cubicBezTo>
                  <a:close/>
                  <a:moveTo>
                    <a:pt x="64" y="113"/>
                  </a:moveTo>
                  <a:cubicBezTo>
                    <a:pt x="5" y="113"/>
                    <a:pt x="5" y="113"/>
                    <a:pt x="5" y="1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59" y="10"/>
                    <a:pt x="58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0" y="12"/>
                    <a:pt x="10" y="1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6"/>
                    <a:pt x="11" y="97"/>
                    <a:pt x="12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9" y="97"/>
                    <a:pt x="60" y="96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4" y="94"/>
                    <a:pt x="64" y="94"/>
                    <a:pt x="64" y="94"/>
                  </a:cubicBezTo>
                  <a:lnTo>
                    <a:pt x="64" y="113"/>
                  </a:lnTo>
                  <a:close/>
                  <a:moveTo>
                    <a:pt x="30" y="41"/>
                  </a:move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7"/>
                    <a:pt x="30" y="78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2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40"/>
                    <a:pt x="30" y="41"/>
                  </a:cubicBezTo>
                  <a:close/>
                  <a:moveTo>
                    <a:pt x="93" y="63"/>
                  </a:moveTo>
                  <a:cubicBezTo>
                    <a:pt x="86" y="63"/>
                    <a:pt x="86" y="63"/>
                    <a:pt x="86" y="63"/>
                  </a:cubicBezTo>
                  <a:cubicBezTo>
                    <a:pt x="85" y="63"/>
                    <a:pt x="84" y="64"/>
                    <a:pt x="84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5"/>
                    <a:pt x="84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7"/>
                    <a:pt x="83" y="67"/>
                    <a:pt x="83" y="68"/>
                  </a:cubicBezTo>
                  <a:cubicBezTo>
                    <a:pt x="82" y="69"/>
                    <a:pt x="82" y="70"/>
                    <a:pt x="83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78"/>
                    <a:pt x="73" y="78"/>
                    <a:pt x="72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2" y="78"/>
                    <a:pt x="71" y="79"/>
                    <a:pt x="71" y="79"/>
                  </a:cubicBezTo>
                  <a:cubicBezTo>
                    <a:pt x="70" y="79"/>
                    <a:pt x="70" y="79"/>
                    <a:pt x="69" y="79"/>
                  </a:cubicBezTo>
                  <a:cubicBezTo>
                    <a:pt x="68" y="80"/>
                    <a:pt x="67" y="81"/>
                    <a:pt x="67" y="82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9" y="78"/>
                    <a:pt x="49" y="78"/>
                    <a:pt x="48" y="79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0"/>
                    <a:pt x="41" y="70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7"/>
                    <a:pt x="40" y="67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6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50" y="37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4"/>
                    <a:pt x="68" y="35"/>
                    <a:pt x="69" y="35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0" y="35"/>
                    <a:pt x="70" y="35"/>
                    <a:pt x="71" y="36"/>
                  </a:cubicBezTo>
                  <a:cubicBezTo>
                    <a:pt x="71" y="36"/>
                    <a:pt x="72" y="36"/>
                    <a:pt x="72" y="36"/>
                  </a:cubicBezTo>
                  <a:cubicBezTo>
                    <a:pt x="73" y="37"/>
                    <a:pt x="74" y="37"/>
                    <a:pt x="75" y="36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2" y="45"/>
                    <a:pt x="82" y="46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9"/>
                    <a:pt x="84" y="49"/>
                    <a:pt x="84" y="50"/>
                  </a:cubicBezTo>
                  <a:cubicBezTo>
                    <a:pt x="84" y="51"/>
                    <a:pt x="85" y="52"/>
                    <a:pt x="86" y="52"/>
                  </a:cubicBezTo>
                  <a:cubicBezTo>
                    <a:pt x="93" y="52"/>
                    <a:pt x="93" y="52"/>
                    <a:pt x="93" y="52"/>
                  </a:cubicBezTo>
                  <a:lnTo>
                    <a:pt x="93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348"/>
          <p:cNvGrpSpPr/>
          <p:nvPr/>
        </p:nvGrpSpPr>
        <p:grpSpPr>
          <a:xfrm>
            <a:off x="632148" y="1172653"/>
            <a:ext cx="532853" cy="480163"/>
            <a:chOff x="3919538" y="1693863"/>
            <a:chExt cx="436563" cy="409575"/>
          </a:xfrm>
          <a:solidFill>
            <a:schemeClr val="accent1"/>
          </a:solidFill>
        </p:grpSpPr>
        <p:sp>
          <p:nvSpPr>
            <p:cNvPr id="101" name="Freeform 272"/>
            <p:cNvSpPr>
              <a:spLocks noEditPoints="1"/>
            </p:cNvSpPr>
            <p:nvPr/>
          </p:nvSpPr>
          <p:spPr bwMode="auto">
            <a:xfrm>
              <a:off x="3919538" y="1693863"/>
              <a:ext cx="436563" cy="409575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112" y="19"/>
                </a:cxn>
                <a:cxn ang="0">
                  <a:pos x="93" y="10"/>
                </a:cxn>
                <a:cxn ang="0">
                  <a:pos x="90" y="0"/>
                </a:cxn>
                <a:cxn ang="0">
                  <a:pos x="73" y="10"/>
                </a:cxn>
                <a:cxn ang="0">
                  <a:pos x="56" y="13"/>
                </a:cxn>
                <a:cxn ang="0">
                  <a:pos x="14" y="95"/>
                </a:cxn>
                <a:cxn ang="0">
                  <a:pos x="98" y="63"/>
                </a:cxn>
                <a:cxn ang="0">
                  <a:pos x="107" y="44"/>
                </a:cxn>
                <a:cxn ang="0">
                  <a:pos x="107" y="44"/>
                </a:cxn>
                <a:cxn ang="0">
                  <a:pos x="116" y="26"/>
                </a:cxn>
                <a:cxn ang="0">
                  <a:pos x="27" y="80"/>
                </a:cxn>
                <a:cxn ang="0">
                  <a:pos x="28" y="39"/>
                </a:cxn>
                <a:cxn ang="0">
                  <a:pos x="46" y="38"/>
                </a:cxn>
                <a:cxn ang="0">
                  <a:pos x="17" y="3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82"/>
                </a:cxn>
                <a:cxn ang="0">
                  <a:pos x="24" y="86"/>
                </a:cxn>
                <a:cxn ang="0">
                  <a:pos x="46" y="81"/>
                </a:cxn>
                <a:cxn ang="0">
                  <a:pos x="51" y="18"/>
                </a:cxn>
                <a:cxn ang="0">
                  <a:pos x="51" y="18"/>
                </a:cxn>
                <a:cxn ang="0">
                  <a:pos x="59" y="44"/>
                </a:cxn>
                <a:cxn ang="0">
                  <a:pos x="54" y="52"/>
                </a:cxn>
                <a:cxn ang="0">
                  <a:pos x="50" y="61"/>
                </a:cxn>
                <a:cxn ang="0">
                  <a:pos x="69" y="61"/>
                </a:cxn>
                <a:cxn ang="0">
                  <a:pos x="70" y="80"/>
                </a:cxn>
                <a:cxn ang="0">
                  <a:pos x="51" y="81"/>
                </a:cxn>
                <a:cxn ang="0">
                  <a:pos x="79" y="92"/>
                </a:cxn>
                <a:cxn ang="0">
                  <a:pos x="79" y="92"/>
                </a:cxn>
                <a:cxn ang="0">
                  <a:pos x="90" y="67"/>
                </a:cxn>
                <a:cxn ang="0">
                  <a:pos x="105" y="39"/>
                </a:cxn>
                <a:cxn ang="0">
                  <a:pos x="103" y="40"/>
                </a:cxn>
                <a:cxn ang="0">
                  <a:pos x="103" y="42"/>
                </a:cxn>
                <a:cxn ang="0">
                  <a:pos x="107" y="50"/>
                </a:cxn>
                <a:cxn ang="0">
                  <a:pos x="92" y="53"/>
                </a:cxn>
                <a:cxn ang="0">
                  <a:pos x="88" y="63"/>
                </a:cxn>
                <a:cxn ang="0">
                  <a:pos x="75" y="56"/>
                </a:cxn>
                <a:cxn ang="0">
                  <a:pos x="70" y="53"/>
                </a:cxn>
                <a:cxn ang="0">
                  <a:pos x="64" y="43"/>
                </a:cxn>
                <a:cxn ang="0">
                  <a:pos x="63" y="42"/>
                </a:cxn>
                <a:cxn ang="0">
                  <a:pos x="54" y="39"/>
                </a:cxn>
                <a:cxn ang="0">
                  <a:pos x="63" y="27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64" y="24"/>
                </a:cxn>
                <a:cxn ang="0">
                  <a:pos x="70" y="14"/>
                </a:cxn>
                <a:cxn ang="0">
                  <a:pos x="75" y="14"/>
                </a:cxn>
                <a:cxn ang="0">
                  <a:pos x="88" y="5"/>
                </a:cxn>
                <a:cxn ang="0">
                  <a:pos x="89" y="13"/>
                </a:cxn>
                <a:cxn ang="0">
                  <a:pos x="100" y="10"/>
                </a:cxn>
                <a:cxn ang="0">
                  <a:pos x="102" y="24"/>
                </a:cxn>
                <a:cxn ang="0">
                  <a:pos x="102" y="26"/>
                </a:cxn>
                <a:cxn ang="0">
                  <a:pos x="112" y="39"/>
                </a:cxn>
              </a:cxnLst>
              <a:rect l="0" t="0" r="r" b="b"/>
              <a:pathLst>
                <a:path w="116" h="109">
                  <a:moveTo>
                    <a:pt x="114" y="24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3" y="18"/>
                    <a:pt x="113" y="16"/>
                    <a:pt x="112" y="1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4"/>
                    <a:pt x="99" y="4"/>
                    <a:pt x="98" y="5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1"/>
                    <a:pt x="92" y="0"/>
                    <a:pt x="9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3" y="1"/>
                    <a:pt x="73" y="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4"/>
                    <a:pt x="65" y="4"/>
                    <a:pt x="64" y="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12"/>
                    <a:pt x="51" y="12"/>
                    <a:pt x="48" y="12"/>
                  </a:cubicBezTo>
                  <a:cubicBezTo>
                    <a:pt x="35" y="12"/>
                    <a:pt x="23" y="18"/>
                    <a:pt x="14" y="26"/>
                  </a:cubicBezTo>
                  <a:cubicBezTo>
                    <a:pt x="5" y="35"/>
                    <a:pt x="0" y="47"/>
                    <a:pt x="0" y="61"/>
                  </a:cubicBezTo>
                  <a:cubicBezTo>
                    <a:pt x="0" y="74"/>
                    <a:pt x="5" y="86"/>
                    <a:pt x="14" y="95"/>
                  </a:cubicBezTo>
                  <a:cubicBezTo>
                    <a:pt x="23" y="104"/>
                    <a:pt x="35" y="109"/>
                    <a:pt x="48" y="109"/>
                  </a:cubicBezTo>
                  <a:cubicBezTo>
                    <a:pt x="62" y="109"/>
                    <a:pt x="74" y="104"/>
                    <a:pt x="83" y="95"/>
                  </a:cubicBezTo>
                  <a:cubicBezTo>
                    <a:pt x="91" y="87"/>
                    <a:pt x="97" y="75"/>
                    <a:pt x="97" y="62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4"/>
                    <a:pt x="100" y="64"/>
                    <a:pt x="101" y="63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3" y="51"/>
                    <a:pt x="113" y="50"/>
                    <a:pt x="112" y="49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5" y="44"/>
                    <a:pt x="116" y="42"/>
                    <a:pt x="116" y="4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5"/>
                    <a:pt x="115" y="24"/>
                    <a:pt x="114" y="24"/>
                  </a:cubicBezTo>
                  <a:close/>
                  <a:moveTo>
                    <a:pt x="46" y="61"/>
                  </a:moveTo>
                  <a:cubicBezTo>
                    <a:pt x="46" y="66"/>
                    <a:pt x="46" y="71"/>
                    <a:pt x="46" y="76"/>
                  </a:cubicBezTo>
                  <a:cubicBezTo>
                    <a:pt x="40" y="77"/>
                    <a:pt x="33" y="78"/>
                    <a:pt x="27" y="80"/>
                  </a:cubicBezTo>
                  <a:cubicBezTo>
                    <a:pt x="24" y="74"/>
                    <a:pt x="23" y="68"/>
                    <a:pt x="24" y="62"/>
                  </a:cubicBezTo>
                  <a:cubicBezTo>
                    <a:pt x="31" y="61"/>
                    <a:pt x="38" y="61"/>
                    <a:pt x="46" y="61"/>
                  </a:cubicBezTo>
                  <a:close/>
                  <a:moveTo>
                    <a:pt x="24" y="57"/>
                  </a:moveTo>
                  <a:cubicBezTo>
                    <a:pt x="24" y="51"/>
                    <a:pt x="26" y="45"/>
                    <a:pt x="28" y="39"/>
                  </a:cubicBezTo>
                  <a:cubicBezTo>
                    <a:pt x="34" y="41"/>
                    <a:pt x="40" y="42"/>
                    <a:pt x="46" y="43"/>
                  </a:cubicBezTo>
                  <a:cubicBezTo>
                    <a:pt x="46" y="47"/>
                    <a:pt x="46" y="52"/>
                    <a:pt x="46" y="56"/>
                  </a:cubicBezTo>
                  <a:cubicBezTo>
                    <a:pt x="38" y="56"/>
                    <a:pt x="31" y="56"/>
                    <a:pt x="24" y="57"/>
                  </a:cubicBezTo>
                  <a:close/>
                  <a:moveTo>
                    <a:pt x="46" y="38"/>
                  </a:moveTo>
                  <a:cubicBezTo>
                    <a:pt x="41" y="38"/>
                    <a:pt x="36" y="37"/>
                    <a:pt x="30" y="35"/>
                  </a:cubicBezTo>
                  <a:cubicBezTo>
                    <a:pt x="34" y="28"/>
                    <a:pt x="40" y="22"/>
                    <a:pt x="46" y="19"/>
                  </a:cubicBezTo>
                  <a:cubicBezTo>
                    <a:pt x="46" y="25"/>
                    <a:pt x="46" y="31"/>
                    <a:pt x="46" y="38"/>
                  </a:cubicBezTo>
                  <a:close/>
                  <a:moveTo>
                    <a:pt x="17" y="30"/>
                  </a:moveTo>
                  <a:cubicBezTo>
                    <a:pt x="23" y="24"/>
                    <a:pt x="30" y="20"/>
                    <a:pt x="38" y="18"/>
                  </a:cubicBezTo>
                  <a:cubicBezTo>
                    <a:pt x="33" y="22"/>
                    <a:pt x="29" y="28"/>
                    <a:pt x="26" y="34"/>
                  </a:cubicBezTo>
                  <a:cubicBezTo>
                    <a:pt x="23" y="32"/>
                    <a:pt x="20" y="31"/>
                    <a:pt x="17" y="30"/>
                  </a:cubicBezTo>
                  <a:close/>
                  <a:moveTo>
                    <a:pt x="14" y="34"/>
                  </a:moveTo>
                  <a:cubicBezTo>
                    <a:pt x="17" y="35"/>
                    <a:pt x="21" y="37"/>
                    <a:pt x="24" y="38"/>
                  </a:cubicBezTo>
                  <a:cubicBezTo>
                    <a:pt x="21" y="44"/>
                    <a:pt x="19" y="50"/>
                    <a:pt x="19" y="57"/>
                  </a:cubicBezTo>
                  <a:cubicBezTo>
                    <a:pt x="14" y="57"/>
                    <a:pt x="9" y="58"/>
                    <a:pt x="5" y="58"/>
                  </a:cubicBezTo>
                  <a:cubicBezTo>
                    <a:pt x="5" y="49"/>
                    <a:pt x="9" y="40"/>
                    <a:pt x="14" y="34"/>
                  </a:cubicBezTo>
                  <a:close/>
                  <a:moveTo>
                    <a:pt x="13" y="86"/>
                  </a:moveTo>
                  <a:cubicBezTo>
                    <a:pt x="8" y="80"/>
                    <a:pt x="5" y="72"/>
                    <a:pt x="5" y="63"/>
                  </a:cubicBezTo>
                  <a:cubicBezTo>
                    <a:pt x="9" y="63"/>
                    <a:pt x="14" y="62"/>
                    <a:pt x="19" y="62"/>
                  </a:cubicBezTo>
                  <a:cubicBezTo>
                    <a:pt x="19" y="69"/>
                    <a:pt x="20" y="75"/>
                    <a:pt x="22" y="82"/>
                  </a:cubicBezTo>
                  <a:cubicBezTo>
                    <a:pt x="19" y="83"/>
                    <a:pt x="16" y="85"/>
                    <a:pt x="13" y="86"/>
                  </a:cubicBezTo>
                  <a:close/>
                  <a:moveTo>
                    <a:pt x="17" y="92"/>
                  </a:moveTo>
                  <a:cubicBezTo>
                    <a:pt x="17" y="91"/>
                    <a:pt x="16" y="91"/>
                    <a:pt x="16" y="90"/>
                  </a:cubicBezTo>
                  <a:cubicBezTo>
                    <a:pt x="19" y="89"/>
                    <a:pt x="21" y="87"/>
                    <a:pt x="24" y="86"/>
                  </a:cubicBezTo>
                  <a:cubicBezTo>
                    <a:pt x="27" y="93"/>
                    <a:pt x="32" y="99"/>
                    <a:pt x="38" y="103"/>
                  </a:cubicBezTo>
                  <a:cubicBezTo>
                    <a:pt x="30" y="101"/>
                    <a:pt x="23" y="97"/>
                    <a:pt x="17" y="92"/>
                  </a:cubicBezTo>
                  <a:close/>
                  <a:moveTo>
                    <a:pt x="29" y="85"/>
                  </a:moveTo>
                  <a:cubicBezTo>
                    <a:pt x="35" y="83"/>
                    <a:pt x="40" y="82"/>
                    <a:pt x="46" y="81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9"/>
                    <a:pt x="46" y="96"/>
                    <a:pt x="46" y="103"/>
                  </a:cubicBezTo>
                  <a:cubicBezTo>
                    <a:pt x="38" y="98"/>
                    <a:pt x="32" y="92"/>
                    <a:pt x="29" y="85"/>
                  </a:cubicBezTo>
                  <a:close/>
                  <a:moveTo>
                    <a:pt x="51" y="18"/>
                  </a:moveTo>
                  <a:cubicBezTo>
                    <a:pt x="53" y="20"/>
                    <a:pt x="56" y="22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2"/>
                    <a:pt x="51" y="20"/>
                    <a:pt x="51" y="18"/>
                  </a:cubicBezTo>
                  <a:close/>
                  <a:moveTo>
                    <a:pt x="50" y="43"/>
                  </a:moveTo>
                  <a:cubicBezTo>
                    <a:pt x="51" y="43"/>
                    <a:pt x="51" y="44"/>
                    <a:pt x="51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50"/>
                    <a:pt x="53" y="51"/>
                    <a:pt x="54" y="52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3" y="56"/>
                    <a:pt x="50" y="56"/>
                  </a:cubicBezTo>
                  <a:cubicBezTo>
                    <a:pt x="50" y="52"/>
                    <a:pt x="50" y="48"/>
                    <a:pt x="50" y="43"/>
                  </a:cubicBezTo>
                  <a:close/>
                  <a:moveTo>
                    <a:pt x="50" y="61"/>
                  </a:moveTo>
                  <a:cubicBezTo>
                    <a:pt x="55" y="61"/>
                    <a:pt x="59" y="61"/>
                    <a:pt x="63" y="61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4"/>
                    <a:pt x="67" y="64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2"/>
                    <a:pt x="72" y="62"/>
                    <a:pt x="73" y="62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6"/>
                    <a:pt x="73" y="66"/>
                  </a:cubicBezTo>
                  <a:cubicBezTo>
                    <a:pt x="73" y="71"/>
                    <a:pt x="72" y="75"/>
                    <a:pt x="70" y="80"/>
                  </a:cubicBezTo>
                  <a:cubicBezTo>
                    <a:pt x="64" y="78"/>
                    <a:pt x="57" y="77"/>
                    <a:pt x="51" y="76"/>
                  </a:cubicBezTo>
                  <a:cubicBezTo>
                    <a:pt x="51" y="71"/>
                    <a:pt x="50" y="66"/>
                    <a:pt x="50" y="61"/>
                  </a:cubicBezTo>
                  <a:close/>
                  <a:moveTo>
                    <a:pt x="51" y="83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7" y="81"/>
                    <a:pt x="62" y="82"/>
                    <a:pt x="68" y="84"/>
                  </a:cubicBezTo>
                  <a:cubicBezTo>
                    <a:pt x="65" y="92"/>
                    <a:pt x="59" y="98"/>
                    <a:pt x="51" y="103"/>
                  </a:cubicBezTo>
                  <a:cubicBezTo>
                    <a:pt x="51" y="96"/>
                    <a:pt x="51" y="89"/>
                    <a:pt x="51" y="83"/>
                  </a:cubicBezTo>
                  <a:close/>
                  <a:moveTo>
                    <a:pt x="79" y="92"/>
                  </a:moveTo>
                  <a:cubicBezTo>
                    <a:pt x="74" y="97"/>
                    <a:pt x="67" y="101"/>
                    <a:pt x="59" y="103"/>
                  </a:cubicBezTo>
                  <a:cubicBezTo>
                    <a:pt x="65" y="98"/>
                    <a:pt x="70" y="92"/>
                    <a:pt x="73" y="86"/>
                  </a:cubicBezTo>
                  <a:cubicBezTo>
                    <a:pt x="76" y="87"/>
                    <a:pt x="78" y="88"/>
                    <a:pt x="81" y="90"/>
                  </a:cubicBezTo>
                  <a:cubicBezTo>
                    <a:pt x="80" y="91"/>
                    <a:pt x="80" y="91"/>
                    <a:pt x="79" y="92"/>
                  </a:cubicBezTo>
                  <a:close/>
                  <a:moveTo>
                    <a:pt x="84" y="86"/>
                  </a:moveTo>
                  <a:cubicBezTo>
                    <a:pt x="81" y="84"/>
                    <a:pt x="78" y="83"/>
                    <a:pt x="75" y="82"/>
                  </a:cubicBezTo>
                  <a:cubicBezTo>
                    <a:pt x="76" y="77"/>
                    <a:pt x="77" y="72"/>
                    <a:pt x="78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1" y="67"/>
                    <a:pt x="91" y="67"/>
                    <a:pt x="92" y="67"/>
                  </a:cubicBezTo>
                  <a:cubicBezTo>
                    <a:pt x="91" y="74"/>
                    <a:pt x="88" y="81"/>
                    <a:pt x="84" y="86"/>
                  </a:cubicBezTo>
                  <a:close/>
                  <a:moveTo>
                    <a:pt x="112" y="39"/>
                  </a:moveTo>
                  <a:cubicBezTo>
                    <a:pt x="105" y="39"/>
                    <a:pt x="105" y="39"/>
                    <a:pt x="105" y="39"/>
                  </a:cubicBezTo>
                  <a:cubicBezTo>
                    <a:pt x="104" y="39"/>
                    <a:pt x="103" y="39"/>
                    <a:pt x="103" y="40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1"/>
                    <a:pt x="103" y="41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3"/>
                  </a:cubicBezTo>
                  <a:cubicBezTo>
                    <a:pt x="101" y="44"/>
                    <a:pt x="101" y="45"/>
                    <a:pt x="102" y="46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4" y="52"/>
                    <a:pt x="93" y="52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91" y="53"/>
                    <a:pt x="91" y="53"/>
                  </a:cubicBezTo>
                  <a:cubicBezTo>
                    <a:pt x="90" y="53"/>
                    <a:pt x="90" y="54"/>
                    <a:pt x="90" y="54"/>
                  </a:cubicBezTo>
                  <a:cubicBezTo>
                    <a:pt x="89" y="54"/>
                    <a:pt x="88" y="55"/>
                    <a:pt x="88" y="56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5"/>
                    <a:pt x="77" y="54"/>
                    <a:pt x="76" y="54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5" y="54"/>
                    <a:pt x="75" y="53"/>
                  </a:cubicBezTo>
                  <a:cubicBezTo>
                    <a:pt x="74" y="53"/>
                    <a:pt x="74" y="53"/>
                    <a:pt x="73" y="53"/>
                  </a:cubicBezTo>
                  <a:cubicBezTo>
                    <a:pt x="72" y="52"/>
                    <a:pt x="71" y="52"/>
                    <a:pt x="70" y="5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5"/>
                    <a:pt x="64" y="4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0"/>
                    <a:pt x="61" y="39"/>
                    <a:pt x="60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29"/>
                    <a:pt x="62" y="28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5"/>
                    <a:pt x="63" y="25"/>
                    <a:pt x="64" y="24"/>
                  </a:cubicBezTo>
                  <a:cubicBezTo>
                    <a:pt x="64" y="23"/>
                    <a:pt x="64" y="22"/>
                    <a:pt x="63" y="21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1" y="15"/>
                    <a:pt x="72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4"/>
                    <a:pt x="74" y="14"/>
                    <a:pt x="75" y="14"/>
                  </a:cubicBezTo>
                  <a:cubicBezTo>
                    <a:pt x="75" y="14"/>
                    <a:pt x="75" y="14"/>
                    <a:pt x="76" y="14"/>
                  </a:cubicBezTo>
                  <a:cubicBezTo>
                    <a:pt x="77" y="13"/>
                    <a:pt x="78" y="12"/>
                    <a:pt x="78" y="11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3"/>
                    <a:pt x="89" y="13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4"/>
                    <a:pt x="90" y="14"/>
                    <a:pt x="91" y="14"/>
                  </a:cubicBezTo>
                  <a:cubicBezTo>
                    <a:pt x="91" y="14"/>
                    <a:pt x="92" y="14"/>
                    <a:pt x="92" y="15"/>
                  </a:cubicBezTo>
                  <a:cubicBezTo>
                    <a:pt x="93" y="15"/>
                    <a:pt x="94" y="15"/>
                    <a:pt x="95" y="14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1" y="22"/>
                    <a:pt x="101" y="23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3" y="26"/>
                    <a:pt x="103" y="27"/>
                  </a:cubicBezTo>
                  <a:cubicBezTo>
                    <a:pt x="103" y="28"/>
                    <a:pt x="104" y="29"/>
                    <a:pt x="105" y="29"/>
                  </a:cubicBezTo>
                  <a:cubicBezTo>
                    <a:pt x="112" y="29"/>
                    <a:pt x="112" y="29"/>
                    <a:pt x="112" y="29"/>
                  </a:cubicBezTo>
                  <a:lnTo>
                    <a:pt x="112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73"/>
            <p:cNvSpPr>
              <a:spLocks noEditPoints="1"/>
            </p:cNvSpPr>
            <p:nvPr/>
          </p:nvSpPr>
          <p:spPr bwMode="auto">
            <a:xfrm>
              <a:off x="4186238" y="1776413"/>
              <a:ext cx="90488" cy="857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" y="3"/>
                </a:cxn>
                <a:cxn ang="0">
                  <a:pos x="0" y="12"/>
                </a:cxn>
                <a:cxn ang="0">
                  <a:pos x="3" y="20"/>
                </a:cxn>
                <a:cxn ang="0">
                  <a:pos x="12" y="23"/>
                </a:cxn>
                <a:cxn ang="0">
                  <a:pos x="20" y="20"/>
                </a:cxn>
                <a:cxn ang="0">
                  <a:pos x="24" y="12"/>
                </a:cxn>
                <a:cxn ang="0">
                  <a:pos x="20" y="3"/>
                </a:cxn>
                <a:cxn ang="0">
                  <a:pos x="12" y="0"/>
                </a:cxn>
                <a:cxn ang="0">
                  <a:pos x="17" y="17"/>
                </a:cxn>
                <a:cxn ang="0">
                  <a:pos x="12" y="19"/>
                </a:cxn>
                <a:cxn ang="0">
                  <a:pos x="7" y="17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12" y="5"/>
                </a:cxn>
                <a:cxn ang="0">
                  <a:pos x="17" y="7"/>
                </a:cxn>
                <a:cxn ang="0">
                  <a:pos x="19" y="12"/>
                </a:cxn>
                <a:cxn ang="0">
                  <a:pos x="17" y="17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5"/>
                    <a:pt x="1" y="18"/>
                    <a:pt x="3" y="20"/>
                  </a:cubicBezTo>
                  <a:cubicBezTo>
                    <a:pt x="6" y="22"/>
                    <a:pt x="8" y="23"/>
                    <a:pt x="12" y="23"/>
                  </a:cubicBezTo>
                  <a:cubicBezTo>
                    <a:pt x="15" y="23"/>
                    <a:pt x="18" y="22"/>
                    <a:pt x="20" y="20"/>
                  </a:cubicBezTo>
                  <a:cubicBezTo>
                    <a:pt x="22" y="18"/>
                    <a:pt x="24" y="15"/>
                    <a:pt x="24" y="12"/>
                  </a:cubicBezTo>
                  <a:cubicBezTo>
                    <a:pt x="24" y="8"/>
                    <a:pt x="22" y="5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lose/>
                  <a:moveTo>
                    <a:pt x="17" y="17"/>
                  </a:moveTo>
                  <a:cubicBezTo>
                    <a:pt x="15" y="18"/>
                    <a:pt x="14" y="19"/>
                    <a:pt x="12" y="19"/>
                  </a:cubicBezTo>
                  <a:cubicBezTo>
                    <a:pt x="10" y="19"/>
                    <a:pt x="8" y="18"/>
                    <a:pt x="7" y="17"/>
                  </a:cubicBezTo>
                  <a:cubicBezTo>
                    <a:pt x="6" y="15"/>
                    <a:pt x="5" y="14"/>
                    <a:pt x="5" y="12"/>
                  </a:cubicBezTo>
                  <a:cubicBezTo>
                    <a:pt x="5" y="10"/>
                    <a:pt x="6" y="8"/>
                    <a:pt x="7" y="7"/>
                  </a:cubicBezTo>
                  <a:cubicBezTo>
                    <a:pt x="8" y="5"/>
                    <a:pt x="10" y="5"/>
                    <a:pt x="12" y="5"/>
                  </a:cubicBezTo>
                  <a:cubicBezTo>
                    <a:pt x="14" y="5"/>
                    <a:pt x="15" y="5"/>
                    <a:pt x="17" y="7"/>
                  </a:cubicBezTo>
                  <a:cubicBezTo>
                    <a:pt x="18" y="8"/>
                    <a:pt x="19" y="10"/>
                    <a:pt x="19" y="12"/>
                  </a:cubicBezTo>
                  <a:cubicBezTo>
                    <a:pt x="19" y="14"/>
                    <a:pt x="18" y="15"/>
                    <a:pt x="1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74"/>
            <p:cNvSpPr>
              <a:spLocks/>
            </p:cNvSpPr>
            <p:nvPr/>
          </p:nvSpPr>
          <p:spPr bwMode="auto">
            <a:xfrm>
              <a:off x="4152901" y="1795463"/>
              <a:ext cx="3175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" name="Content Placeholder 2"/>
          <p:cNvSpPr txBox="1">
            <a:spLocks/>
          </p:cNvSpPr>
          <p:nvPr/>
        </p:nvSpPr>
        <p:spPr>
          <a:xfrm>
            <a:off x="8651153" y="1978085"/>
            <a:ext cx="2931247" cy="37644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lvl="2" indent="-276225" defTabSz="711200">
              <a:spcAft>
                <a:spcPct val="15000"/>
              </a:spcAft>
              <a:buFont typeface="Arial" panose="020B0604020202020204" pitchFamily="34" charset="0"/>
              <a:buAutoNum type="arabicPeriod"/>
              <a:defRPr/>
            </a:pPr>
            <a:endParaRPr lang="en-ID" dirty="0" smtClean="0"/>
          </a:p>
          <a:p>
            <a:pPr marL="290513" lvl="2" indent="-276225" defTabSz="711200">
              <a:spcAft>
                <a:spcPct val="15000"/>
              </a:spcAft>
              <a:buFont typeface="Arial" panose="020B0604020202020204" pitchFamily="34" charset="0"/>
              <a:buAutoNum type="arabicPeriod"/>
              <a:defRPr/>
            </a:pPr>
            <a:r>
              <a:rPr lang="en-ID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ID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prodi</a:t>
            </a:r>
            <a:r>
              <a:rPr lang="en-ID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PTN </a:t>
            </a:r>
            <a:r>
              <a:rPr lang="en-ID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PTN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90513" lvl="2" indent="-276225" defTabSz="711200">
              <a:spcAft>
                <a:spcPct val="15000"/>
              </a:spcAft>
              <a:buFont typeface="Arial" panose="020B0604020202020204" pitchFamily="34" charset="0"/>
              <a:buAutoNum type="arabicPeriod"/>
              <a:defRPr/>
            </a:pPr>
            <a:r>
              <a:rPr lang="en-ID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Disarankan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lintas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ID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" name="Picture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1843"/>
          <a:stretch/>
        </p:blipFill>
        <p:spPr>
          <a:xfrm>
            <a:off x="4868848" y="1030865"/>
            <a:ext cx="529852" cy="5499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374" y="2010291"/>
            <a:ext cx="3362078" cy="390842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342900" lvl="1" indent="-342900" defTabSz="711200">
              <a:spcBef>
                <a:spcPts val="0"/>
              </a:spcBef>
              <a:buAutoNum type="arabicPeriod"/>
              <a:defRPr/>
            </a:pP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 defTabSz="711200">
              <a:spcBef>
                <a:spcPts val="0"/>
              </a:spcBef>
              <a:buAutoNum type="arabicPeriod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SMA/MA/SMK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(N/S)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NPSN.</a:t>
            </a:r>
          </a:p>
          <a:p>
            <a:pPr marL="342900" lvl="1" indent="-342900" defTabSz="711200">
              <a:spcBef>
                <a:spcPts val="0"/>
              </a:spcBef>
              <a:buNone/>
              <a:defRPr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 </a:t>
            </a:r>
            <a:r>
              <a:rPr lang="en-ID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2" defTabSz="711200">
              <a:spcBef>
                <a:spcPts val="0"/>
              </a:spcBef>
              <a:buFontTx/>
              <a:buChar char="••"/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: 40 %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sekolahnya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lvl="2" defTabSz="711200">
              <a:spcBef>
                <a:spcPts val="0"/>
              </a:spcBef>
              <a:buFontTx/>
              <a:buChar char="••"/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 : 25 %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sekolahnya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lvl="2" defTabSz="711200">
              <a:spcBef>
                <a:spcPts val="0"/>
              </a:spcBef>
              <a:buFontTx/>
              <a:buChar char="••"/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sekolahnya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2" indent="-342900" defTabSz="711200"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Mengisi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Pangkalan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(PDSS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399442" y="1948778"/>
            <a:ext cx="3747376" cy="42763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+mj-lt"/>
              <a:buAutoNum type="arabicPeriod"/>
            </a:pPr>
            <a:endParaRPr lang="en-ID" sz="2000" dirty="0" smtClean="0">
              <a:latin typeface="+mj-lt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id-ID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Siswa SMA/MA/SMK kelas terakhir </a:t>
            </a:r>
            <a:r>
              <a:rPr lang="en-ID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D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ID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12)</a:t>
            </a:r>
            <a:r>
              <a:rPr lang="id-ID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pada tahun 201</a:t>
            </a:r>
            <a:r>
              <a:rPr lang="en-ID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d-ID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yang memiliki prestasi unggul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d-ID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id-ID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Memiliki prestasi akademik dan memenuhi persyaratan yang ditentukan oleh masing-masing PTN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NISN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di PDSS;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rapor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semester 1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s.d.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5 yang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diisikan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di PDSS.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olahraga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mengunggah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PORTOFOLIO.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D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8" lvl="2" indent="0" defTabSz="711200">
              <a:spcAft>
                <a:spcPct val="15000"/>
              </a:spcAft>
              <a:buFont typeface="Arial" panose="020B0604020202020204" pitchFamily="34" charset="0"/>
              <a:buNone/>
              <a:defRPr/>
            </a:pPr>
            <a:endParaRPr lang="en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4385" y="969942"/>
            <a:ext cx="2819294" cy="629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b="1" dirty="0" smtClean="0"/>
              <a:t>PERSYARATAN SEKOLAH</a:t>
            </a:r>
            <a:endParaRPr lang="en-US" sz="2000" b="1" dirty="0"/>
          </a:p>
        </p:txBody>
      </p:sp>
      <p:sp>
        <p:nvSpPr>
          <p:cNvPr id="88" name="Rectangle 87"/>
          <p:cNvSpPr/>
          <p:nvPr/>
        </p:nvSpPr>
        <p:spPr>
          <a:xfrm>
            <a:off x="5497193" y="961357"/>
            <a:ext cx="2776017" cy="6290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b="1" dirty="0" smtClean="0"/>
              <a:t>PERSYARATAN PESERTA</a:t>
            </a:r>
            <a:endParaRPr lang="en-US" sz="2000" b="1" dirty="0"/>
          </a:p>
        </p:txBody>
      </p:sp>
      <p:sp>
        <p:nvSpPr>
          <p:cNvPr id="89" name="Rectangle 88"/>
          <p:cNvSpPr/>
          <p:nvPr/>
        </p:nvSpPr>
        <p:spPr>
          <a:xfrm>
            <a:off x="9518656" y="959890"/>
            <a:ext cx="2307583" cy="6290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b="1" dirty="0" smtClean="0"/>
              <a:t>PILIHAN PRODI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75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-22323" y="3730681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-4591" y="3152721"/>
            <a:ext cx="12192000" cy="48347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8454388" y="1029995"/>
            <a:ext cx="3401067" cy="52996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7984" y="1095822"/>
            <a:ext cx="7802201" cy="5233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" y="10542"/>
            <a:ext cx="12192000" cy="733542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 SBMPTN 2019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2"/>
          <p:cNvSpPr>
            <a:spLocks/>
          </p:cNvSpPr>
          <p:nvPr/>
        </p:nvSpPr>
        <p:spPr bwMode="auto">
          <a:xfrm>
            <a:off x="429406" y="792318"/>
            <a:ext cx="699221" cy="637359"/>
          </a:xfrm>
          <a:custGeom>
            <a:avLst/>
            <a:gdLst/>
            <a:ahLst/>
            <a:cxnLst>
              <a:cxn ang="0">
                <a:pos x="317" y="290"/>
              </a:cxn>
              <a:cxn ang="0">
                <a:pos x="307" y="300"/>
              </a:cxn>
              <a:cxn ang="0">
                <a:pos x="10" y="300"/>
              </a:cxn>
              <a:cxn ang="0">
                <a:pos x="0" y="290"/>
              </a:cxn>
              <a:cxn ang="0">
                <a:pos x="0" y="11"/>
              </a:cxn>
              <a:cxn ang="0">
                <a:pos x="10" y="0"/>
              </a:cxn>
              <a:cxn ang="0">
                <a:pos x="307" y="0"/>
              </a:cxn>
              <a:cxn ang="0">
                <a:pos x="317" y="11"/>
              </a:cxn>
              <a:cxn ang="0">
                <a:pos x="317" y="290"/>
              </a:cxn>
            </a:cxnLst>
            <a:rect l="0" t="0" r="r" b="b"/>
            <a:pathLst>
              <a:path w="317" h="300">
                <a:moveTo>
                  <a:pt x="317" y="290"/>
                </a:moveTo>
                <a:cubicBezTo>
                  <a:pt x="317" y="296"/>
                  <a:pt x="313" y="300"/>
                  <a:pt x="307" y="300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4" y="300"/>
                  <a:pt x="0" y="296"/>
                  <a:pt x="0" y="29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13" y="0"/>
                  <a:pt x="317" y="5"/>
                  <a:pt x="317" y="11"/>
                </a:cubicBezTo>
                <a:lnTo>
                  <a:pt x="317" y="29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3"/>
          <p:cNvSpPr>
            <a:spLocks/>
          </p:cNvSpPr>
          <p:nvPr/>
        </p:nvSpPr>
        <p:spPr bwMode="auto">
          <a:xfrm>
            <a:off x="8410132" y="824559"/>
            <a:ext cx="704705" cy="637359"/>
          </a:xfrm>
          <a:custGeom>
            <a:avLst/>
            <a:gdLst/>
            <a:ahLst/>
            <a:cxnLst>
              <a:cxn ang="0">
                <a:pos x="318" y="290"/>
              </a:cxn>
              <a:cxn ang="0">
                <a:pos x="307" y="300"/>
              </a:cxn>
              <a:cxn ang="0">
                <a:pos x="11" y="300"/>
              </a:cxn>
              <a:cxn ang="0">
                <a:pos x="0" y="290"/>
              </a:cxn>
              <a:cxn ang="0">
                <a:pos x="0" y="11"/>
              </a:cxn>
              <a:cxn ang="0">
                <a:pos x="11" y="0"/>
              </a:cxn>
              <a:cxn ang="0">
                <a:pos x="307" y="0"/>
              </a:cxn>
              <a:cxn ang="0">
                <a:pos x="318" y="11"/>
              </a:cxn>
              <a:cxn ang="0">
                <a:pos x="318" y="290"/>
              </a:cxn>
            </a:cxnLst>
            <a:rect l="0" t="0" r="r" b="b"/>
            <a:pathLst>
              <a:path w="318" h="300">
                <a:moveTo>
                  <a:pt x="318" y="290"/>
                </a:moveTo>
                <a:cubicBezTo>
                  <a:pt x="318" y="296"/>
                  <a:pt x="313" y="300"/>
                  <a:pt x="307" y="300"/>
                </a:cubicBezTo>
                <a:cubicBezTo>
                  <a:pt x="11" y="300"/>
                  <a:pt x="11" y="300"/>
                  <a:pt x="11" y="300"/>
                </a:cubicBezTo>
                <a:cubicBezTo>
                  <a:pt x="5" y="300"/>
                  <a:pt x="0" y="296"/>
                  <a:pt x="0" y="29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13" y="0"/>
                  <a:pt x="318" y="5"/>
                  <a:pt x="318" y="11"/>
                </a:cubicBezTo>
                <a:lnTo>
                  <a:pt x="318" y="29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88"/>
          <p:cNvGrpSpPr/>
          <p:nvPr/>
        </p:nvGrpSpPr>
        <p:grpSpPr>
          <a:xfrm>
            <a:off x="6104" y="996099"/>
            <a:ext cx="12192000" cy="455703"/>
            <a:chOff x="1546551" y="1989719"/>
            <a:chExt cx="6050898" cy="359993"/>
          </a:xfrm>
        </p:grpSpPr>
        <p:sp>
          <p:nvSpPr>
            <p:cNvPr id="10" name="Rectangle 93"/>
            <p:cNvSpPr>
              <a:spLocks noChangeArrowheads="1"/>
            </p:cNvSpPr>
            <p:nvPr/>
          </p:nvSpPr>
          <p:spPr bwMode="auto">
            <a:xfrm>
              <a:off x="1546551" y="1989719"/>
              <a:ext cx="6050898" cy="338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>
              <a:off x="1546551" y="2011464"/>
              <a:ext cx="6050898" cy="3382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162"/>
          <p:cNvGrpSpPr/>
          <p:nvPr/>
        </p:nvGrpSpPr>
        <p:grpSpPr>
          <a:xfrm>
            <a:off x="326830" y="792319"/>
            <a:ext cx="1077623" cy="1105388"/>
            <a:chOff x="3357448" y="1497762"/>
            <a:chExt cx="1228621" cy="1312113"/>
          </a:xfrm>
        </p:grpSpPr>
        <p:grpSp>
          <p:nvGrpSpPr>
            <p:cNvPr id="34" name="Group 159"/>
            <p:cNvGrpSpPr/>
            <p:nvPr/>
          </p:nvGrpSpPr>
          <p:grpSpPr>
            <a:xfrm>
              <a:off x="3357448" y="2469112"/>
              <a:ext cx="1044171" cy="340763"/>
              <a:chOff x="3357448" y="2469112"/>
              <a:chExt cx="1044171" cy="340763"/>
            </a:xfr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38" name="Rectangle 97"/>
              <p:cNvSpPr>
                <a:spLocks noChangeArrowheads="1"/>
              </p:cNvSpPr>
              <p:nvPr/>
            </p:nvSpPr>
            <p:spPr bwMode="auto">
              <a:xfrm>
                <a:off x="3360575" y="2469112"/>
                <a:ext cx="1037918" cy="284491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98"/>
              <p:cNvSpPr>
                <a:spLocks noChangeArrowheads="1"/>
              </p:cNvSpPr>
              <p:nvPr/>
            </p:nvSpPr>
            <p:spPr bwMode="auto">
              <a:xfrm>
                <a:off x="3357448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99"/>
              <p:cNvSpPr>
                <a:spLocks noChangeArrowheads="1"/>
              </p:cNvSpPr>
              <p:nvPr/>
            </p:nvSpPr>
            <p:spPr bwMode="auto">
              <a:xfrm>
                <a:off x="3426226" y="2728592"/>
                <a:ext cx="78157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00"/>
              <p:cNvSpPr>
                <a:spLocks noChangeArrowheads="1"/>
              </p:cNvSpPr>
              <p:nvPr/>
            </p:nvSpPr>
            <p:spPr bwMode="auto">
              <a:xfrm>
                <a:off x="3491878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01"/>
              <p:cNvSpPr>
                <a:spLocks noChangeArrowheads="1"/>
              </p:cNvSpPr>
              <p:nvPr/>
            </p:nvSpPr>
            <p:spPr bwMode="auto">
              <a:xfrm>
                <a:off x="3563781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02"/>
              <p:cNvSpPr>
                <a:spLocks noChangeArrowheads="1"/>
              </p:cNvSpPr>
              <p:nvPr/>
            </p:nvSpPr>
            <p:spPr bwMode="auto">
              <a:xfrm>
                <a:off x="3632559" y="2728592"/>
                <a:ext cx="78157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3"/>
              <p:cNvSpPr>
                <a:spLocks noChangeArrowheads="1"/>
              </p:cNvSpPr>
              <p:nvPr/>
            </p:nvSpPr>
            <p:spPr bwMode="auto">
              <a:xfrm>
                <a:off x="3698211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04"/>
              <p:cNvSpPr>
                <a:spLocks noChangeArrowheads="1"/>
              </p:cNvSpPr>
              <p:nvPr/>
            </p:nvSpPr>
            <p:spPr bwMode="auto">
              <a:xfrm>
                <a:off x="3770114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05"/>
              <p:cNvSpPr>
                <a:spLocks noChangeArrowheads="1"/>
              </p:cNvSpPr>
              <p:nvPr/>
            </p:nvSpPr>
            <p:spPr bwMode="auto">
              <a:xfrm>
                <a:off x="3838892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06"/>
              <p:cNvSpPr>
                <a:spLocks noChangeArrowheads="1"/>
              </p:cNvSpPr>
              <p:nvPr/>
            </p:nvSpPr>
            <p:spPr bwMode="auto">
              <a:xfrm>
                <a:off x="3907670" y="2728592"/>
                <a:ext cx="78157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07"/>
              <p:cNvSpPr>
                <a:spLocks noChangeArrowheads="1"/>
              </p:cNvSpPr>
              <p:nvPr/>
            </p:nvSpPr>
            <p:spPr bwMode="auto">
              <a:xfrm>
                <a:off x="3976447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08"/>
              <p:cNvSpPr>
                <a:spLocks noChangeArrowheads="1"/>
              </p:cNvSpPr>
              <p:nvPr/>
            </p:nvSpPr>
            <p:spPr bwMode="auto">
              <a:xfrm>
                <a:off x="4045225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09"/>
              <p:cNvSpPr>
                <a:spLocks noChangeArrowheads="1"/>
              </p:cNvSpPr>
              <p:nvPr/>
            </p:nvSpPr>
            <p:spPr bwMode="auto">
              <a:xfrm>
                <a:off x="4114003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10"/>
              <p:cNvSpPr>
                <a:spLocks noChangeArrowheads="1"/>
              </p:cNvSpPr>
              <p:nvPr/>
            </p:nvSpPr>
            <p:spPr bwMode="auto">
              <a:xfrm>
                <a:off x="4182780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11"/>
              <p:cNvSpPr>
                <a:spLocks noChangeArrowheads="1"/>
              </p:cNvSpPr>
              <p:nvPr/>
            </p:nvSpPr>
            <p:spPr bwMode="auto">
              <a:xfrm>
                <a:off x="4251558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112"/>
              <p:cNvSpPr>
                <a:spLocks noChangeArrowheads="1"/>
              </p:cNvSpPr>
              <p:nvPr/>
            </p:nvSpPr>
            <p:spPr bwMode="auto">
              <a:xfrm>
                <a:off x="4320336" y="2728592"/>
                <a:ext cx="81283" cy="81283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Freeform 113"/>
            <p:cNvSpPr>
              <a:spLocks/>
            </p:cNvSpPr>
            <p:nvPr/>
          </p:nvSpPr>
          <p:spPr bwMode="auto">
            <a:xfrm>
              <a:off x="3360575" y="2400334"/>
              <a:ext cx="212586" cy="137555"/>
            </a:xfrm>
            <a:custGeom>
              <a:avLst/>
              <a:gdLst/>
              <a:ahLst/>
              <a:cxnLst>
                <a:cxn ang="0">
                  <a:pos x="85" y="43"/>
                </a:cxn>
                <a:cxn ang="0">
                  <a:pos x="74" y="54"/>
                </a:cxn>
                <a:cxn ang="0">
                  <a:pos x="10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74" y="0"/>
                </a:cxn>
                <a:cxn ang="0">
                  <a:pos x="85" y="10"/>
                </a:cxn>
                <a:cxn ang="0">
                  <a:pos x="85" y="43"/>
                </a:cxn>
              </a:cxnLst>
              <a:rect l="0" t="0" r="r" b="b"/>
              <a:pathLst>
                <a:path w="85" h="54">
                  <a:moveTo>
                    <a:pt x="85" y="43"/>
                  </a:moveTo>
                  <a:cubicBezTo>
                    <a:pt x="85" y="49"/>
                    <a:pt x="80" y="54"/>
                    <a:pt x="74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5" y="5"/>
                    <a:pt x="85" y="10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4"/>
            <p:cNvSpPr>
              <a:spLocks/>
            </p:cNvSpPr>
            <p:nvPr/>
          </p:nvSpPr>
          <p:spPr bwMode="auto">
            <a:xfrm>
              <a:off x="3438731" y="1497762"/>
              <a:ext cx="1147338" cy="1153588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97" y="0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44" y="34"/>
                </a:cxn>
                <a:cxn ang="0">
                  <a:pos x="44" y="49"/>
                </a:cxn>
                <a:cxn ang="0">
                  <a:pos x="44" y="53"/>
                </a:cxn>
                <a:cxn ang="0">
                  <a:pos x="44" y="404"/>
                </a:cxn>
                <a:cxn ang="0">
                  <a:pos x="44" y="408"/>
                </a:cxn>
                <a:cxn ang="0">
                  <a:pos x="44" y="408"/>
                </a:cxn>
                <a:cxn ang="0">
                  <a:pos x="6" y="457"/>
                </a:cxn>
                <a:cxn ang="0">
                  <a:pos x="130" y="457"/>
                </a:cxn>
                <a:cxn ang="0">
                  <a:pos x="129" y="456"/>
                </a:cxn>
                <a:cxn ang="0">
                  <a:pos x="402" y="456"/>
                </a:cxn>
                <a:cxn ang="0">
                  <a:pos x="455" y="404"/>
                </a:cxn>
                <a:cxn ang="0">
                  <a:pos x="455" y="53"/>
                </a:cxn>
                <a:cxn ang="0">
                  <a:pos x="402" y="0"/>
                </a:cxn>
              </a:cxnLst>
              <a:rect l="0" t="0" r="r" b="b"/>
              <a:pathLst>
                <a:path w="455" h="457">
                  <a:moveTo>
                    <a:pt x="402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4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"/>
                    <a:pt x="44" y="34"/>
                    <a:pt x="44" y="34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2"/>
                    <a:pt x="44" y="53"/>
                  </a:cubicBezTo>
                  <a:cubicBezTo>
                    <a:pt x="44" y="404"/>
                    <a:pt x="44" y="404"/>
                    <a:pt x="44" y="404"/>
                  </a:cubicBezTo>
                  <a:cubicBezTo>
                    <a:pt x="44" y="405"/>
                    <a:pt x="44" y="407"/>
                    <a:pt x="44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44" y="408"/>
                    <a:pt x="45" y="457"/>
                    <a:pt x="6" y="457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9" y="456"/>
                    <a:pt x="129" y="456"/>
                    <a:pt x="129" y="456"/>
                  </a:cubicBezTo>
                  <a:cubicBezTo>
                    <a:pt x="402" y="456"/>
                    <a:pt x="402" y="456"/>
                    <a:pt x="402" y="456"/>
                  </a:cubicBezTo>
                  <a:cubicBezTo>
                    <a:pt x="431" y="456"/>
                    <a:pt x="455" y="433"/>
                    <a:pt x="455" y="404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5" y="24"/>
                    <a:pt x="431" y="0"/>
                    <a:pt x="402" y="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5"/>
            <p:cNvSpPr>
              <a:spLocks/>
            </p:cNvSpPr>
            <p:nvPr/>
          </p:nvSpPr>
          <p:spPr bwMode="auto">
            <a:xfrm>
              <a:off x="3671160" y="1584382"/>
              <a:ext cx="834712" cy="834712"/>
            </a:xfrm>
            <a:custGeom>
              <a:avLst/>
              <a:gdLst/>
              <a:ahLst/>
              <a:cxnLst>
                <a:cxn ang="0">
                  <a:pos x="331" y="320"/>
                </a:cxn>
                <a:cxn ang="0">
                  <a:pos x="321" y="331"/>
                </a:cxn>
                <a:cxn ang="0">
                  <a:pos x="11" y="331"/>
                </a:cxn>
                <a:cxn ang="0">
                  <a:pos x="0" y="320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321" y="0"/>
                </a:cxn>
                <a:cxn ang="0">
                  <a:pos x="331" y="10"/>
                </a:cxn>
                <a:cxn ang="0">
                  <a:pos x="331" y="320"/>
                </a:cxn>
              </a:cxnLst>
              <a:rect l="0" t="0" r="r" b="b"/>
              <a:pathLst>
                <a:path w="331" h="331">
                  <a:moveTo>
                    <a:pt x="331" y="320"/>
                  </a:moveTo>
                  <a:cubicBezTo>
                    <a:pt x="331" y="326"/>
                    <a:pt x="327" y="331"/>
                    <a:pt x="32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5" y="331"/>
                    <a:pt x="0" y="326"/>
                    <a:pt x="0" y="3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7" y="0"/>
                    <a:pt x="331" y="5"/>
                    <a:pt x="331" y="10"/>
                  </a:cubicBezTo>
                  <a:lnTo>
                    <a:pt x="331" y="3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163"/>
          <p:cNvGrpSpPr/>
          <p:nvPr/>
        </p:nvGrpSpPr>
        <p:grpSpPr>
          <a:xfrm>
            <a:off x="8398011" y="802434"/>
            <a:ext cx="985274" cy="1129490"/>
            <a:chOff x="4648594" y="1384301"/>
            <a:chExt cx="1147338" cy="1425574"/>
          </a:xfrm>
        </p:grpSpPr>
        <p:grpSp>
          <p:nvGrpSpPr>
            <p:cNvPr id="55" name="Group 158"/>
            <p:cNvGrpSpPr/>
            <p:nvPr/>
          </p:nvGrpSpPr>
          <p:grpSpPr>
            <a:xfrm>
              <a:off x="4648594" y="2469112"/>
              <a:ext cx="1044170" cy="340763"/>
              <a:chOff x="4648594" y="2469112"/>
              <a:chExt cx="1044170" cy="340763"/>
            </a:xfr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p:grpSpPr>
          <p:sp>
            <p:nvSpPr>
              <p:cNvPr id="59" name="Rectangle 116"/>
              <p:cNvSpPr>
                <a:spLocks noChangeArrowheads="1"/>
              </p:cNvSpPr>
              <p:nvPr/>
            </p:nvSpPr>
            <p:spPr bwMode="auto">
              <a:xfrm>
                <a:off x="4651719" y="2469112"/>
                <a:ext cx="1037918" cy="2844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17"/>
              <p:cNvSpPr>
                <a:spLocks noChangeArrowheads="1"/>
              </p:cNvSpPr>
              <p:nvPr/>
            </p:nvSpPr>
            <p:spPr bwMode="auto">
              <a:xfrm>
                <a:off x="4648594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118"/>
              <p:cNvSpPr>
                <a:spLocks noChangeArrowheads="1"/>
              </p:cNvSpPr>
              <p:nvPr/>
            </p:nvSpPr>
            <p:spPr bwMode="auto">
              <a:xfrm>
                <a:off x="4714244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19"/>
              <p:cNvSpPr>
                <a:spLocks noChangeArrowheads="1"/>
              </p:cNvSpPr>
              <p:nvPr/>
            </p:nvSpPr>
            <p:spPr bwMode="auto">
              <a:xfrm>
                <a:off x="4786149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120"/>
              <p:cNvSpPr>
                <a:spLocks noChangeArrowheads="1"/>
              </p:cNvSpPr>
              <p:nvPr/>
            </p:nvSpPr>
            <p:spPr bwMode="auto">
              <a:xfrm>
                <a:off x="4854927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121"/>
              <p:cNvSpPr>
                <a:spLocks noChangeArrowheads="1"/>
              </p:cNvSpPr>
              <p:nvPr/>
            </p:nvSpPr>
            <p:spPr bwMode="auto">
              <a:xfrm>
                <a:off x="4923705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22"/>
              <p:cNvSpPr>
                <a:spLocks noChangeArrowheads="1"/>
              </p:cNvSpPr>
              <p:nvPr/>
            </p:nvSpPr>
            <p:spPr bwMode="auto">
              <a:xfrm>
                <a:off x="4992482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123"/>
              <p:cNvSpPr>
                <a:spLocks noChangeArrowheads="1"/>
              </p:cNvSpPr>
              <p:nvPr/>
            </p:nvSpPr>
            <p:spPr bwMode="auto">
              <a:xfrm>
                <a:off x="5061260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124"/>
              <p:cNvSpPr>
                <a:spLocks noChangeArrowheads="1"/>
              </p:cNvSpPr>
              <p:nvPr/>
            </p:nvSpPr>
            <p:spPr bwMode="auto">
              <a:xfrm>
                <a:off x="513003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125"/>
              <p:cNvSpPr>
                <a:spLocks noChangeArrowheads="1"/>
              </p:cNvSpPr>
              <p:nvPr/>
            </p:nvSpPr>
            <p:spPr bwMode="auto">
              <a:xfrm>
                <a:off x="5198815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126"/>
              <p:cNvSpPr>
                <a:spLocks noChangeArrowheads="1"/>
              </p:cNvSpPr>
              <p:nvPr/>
            </p:nvSpPr>
            <p:spPr bwMode="auto">
              <a:xfrm>
                <a:off x="5267593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127"/>
              <p:cNvSpPr>
                <a:spLocks noChangeArrowheads="1"/>
              </p:cNvSpPr>
              <p:nvPr/>
            </p:nvSpPr>
            <p:spPr bwMode="auto">
              <a:xfrm>
                <a:off x="5336371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128"/>
              <p:cNvSpPr>
                <a:spLocks noChangeArrowheads="1"/>
              </p:cNvSpPr>
              <p:nvPr/>
            </p:nvSpPr>
            <p:spPr bwMode="auto">
              <a:xfrm>
                <a:off x="540514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129"/>
              <p:cNvSpPr>
                <a:spLocks noChangeArrowheads="1"/>
              </p:cNvSpPr>
              <p:nvPr/>
            </p:nvSpPr>
            <p:spPr bwMode="auto">
              <a:xfrm>
                <a:off x="5473926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130"/>
              <p:cNvSpPr>
                <a:spLocks noChangeArrowheads="1"/>
              </p:cNvSpPr>
              <p:nvPr/>
            </p:nvSpPr>
            <p:spPr bwMode="auto">
              <a:xfrm>
                <a:off x="5542704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131"/>
              <p:cNvSpPr>
                <a:spLocks noChangeArrowheads="1"/>
              </p:cNvSpPr>
              <p:nvPr/>
            </p:nvSpPr>
            <p:spPr bwMode="auto">
              <a:xfrm>
                <a:off x="5614607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Freeform 132"/>
            <p:cNvSpPr>
              <a:spLocks/>
            </p:cNvSpPr>
            <p:nvPr/>
          </p:nvSpPr>
          <p:spPr bwMode="auto">
            <a:xfrm>
              <a:off x="4648594" y="2400334"/>
              <a:ext cx="215713" cy="137555"/>
            </a:xfrm>
            <a:custGeom>
              <a:avLst/>
              <a:gdLst/>
              <a:ahLst/>
              <a:cxnLst>
                <a:cxn ang="0">
                  <a:pos x="85" y="43"/>
                </a:cxn>
                <a:cxn ang="0">
                  <a:pos x="75" y="54"/>
                </a:cxn>
                <a:cxn ang="0">
                  <a:pos x="11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75" y="0"/>
                </a:cxn>
                <a:cxn ang="0">
                  <a:pos x="85" y="10"/>
                </a:cxn>
                <a:cxn ang="0">
                  <a:pos x="85" y="43"/>
                </a:cxn>
              </a:cxnLst>
              <a:rect l="0" t="0" r="r" b="b"/>
              <a:pathLst>
                <a:path w="85" h="54">
                  <a:moveTo>
                    <a:pt x="85" y="43"/>
                  </a:moveTo>
                  <a:cubicBezTo>
                    <a:pt x="85" y="49"/>
                    <a:pt x="80" y="54"/>
                    <a:pt x="75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5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0"/>
                    <a:pt x="85" y="5"/>
                    <a:pt x="85" y="10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/>
            <p:cNvSpPr>
              <a:spLocks/>
            </p:cNvSpPr>
            <p:nvPr/>
          </p:nvSpPr>
          <p:spPr bwMode="auto">
            <a:xfrm>
              <a:off x="4648594" y="1384301"/>
              <a:ext cx="1147338" cy="1153590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97" y="0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45" y="34"/>
                </a:cxn>
                <a:cxn ang="0">
                  <a:pos x="45" y="49"/>
                </a:cxn>
                <a:cxn ang="0">
                  <a:pos x="44" y="53"/>
                </a:cxn>
                <a:cxn ang="0">
                  <a:pos x="44" y="404"/>
                </a:cxn>
                <a:cxn ang="0">
                  <a:pos x="45" y="408"/>
                </a:cxn>
                <a:cxn ang="0">
                  <a:pos x="44" y="408"/>
                </a:cxn>
                <a:cxn ang="0">
                  <a:pos x="6" y="457"/>
                </a:cxn>
                <a:cxn ang="0">
                  <a:pos x="130" y="457"/>
                </a:cxn>
                <a:cxn ang="0">
                  <a:pos x="129" y="456"/>
                </a:cxn>
                <a:cxn ang="0">
                  <a:pos x="402" y="456"/>
                </a:cxn>
                <a:cxn ang="0">
                  <a:pos x="455" y="404"/>
                </a:cxn>
                <a:cxn ang="0">
                  <a:pos x="455" y="53"/>
                </a:cxn>
                <a:cxn ang="0">
                  <a:pos x="402" y="0"/>
                </a:cxn>
              </a:cxnLst>
              <a:rect l="0" t="0" r="r" b="b"/>
              <a:pathLst>
                <a:path w="455" h="457">
                  <a:moveTo>
                    <a:pt x="402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4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"/>
                    <a:pt x="45" y="34"/>
                    <a:pt x="45" y="34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50"/>
                    <a:pt x="44" y="52"/>
                    <a:pt x="44" y="53"/>
                  </a:cubicBezTo>
                  <a:cubicBezTo>
                    <a:pt x="44" y="404"/>
                    <a:pt x="44" y="404"/>
                    <a:pt x="44" y="404"/>
                  </a:cubicBezTo>
                  <a:cubicBezTo>
                    <a:pt x="44" y="405"/>
                    <a:pt x="44" y="407"/>
                    <a:pt x="45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44" y="408"/>
                    <a:pt x="45" y="457"/>
                    <a:pt x="6" y="457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9" y="456"/>
                    <a:pt x="129" y="456"/>
                    <a:pt x="129" y="456"/>
                  </a:cubicBezTo>
                  <a:cubicBezTo>
                    <a:pt x="402" y="456"/>
                    <a:pt x="402" y="456"/>
                    <a:pt x="402" y="456"/>
                  </a:cubicBezTo>
                  <a:cubicBezTo>
                    <a:pt x="431" y="456"/>
                    <a:pt x="455" y="433"/>
                    <a:pt x="455" y="404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5" y="24"/>
                    <a:pt x="431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4"/>
            <p:cNvSpPr>
              <a:spLocks/>
            </p:cNvSpPr>
            <p:nvPr/>
          </p:nvSpPr>
          <p:spPr bwMode="auto">
            <a:xfrm>
              <a:off x="4858052" y="1584382"/>
              <a:ext cx="834712" cy="834712"/>
            </a:xfrm>
            <a:custGeom>
              <a:avLst/>
              <a:gdLst/>
              <a:ahLst/>
              <a:cxnLst>
                <a:cxn ang="0">
                  <a:pos x="331" y="320"/>
                </a:cxn>
                <a:cxn ang="0">
                  <a:pos x="320" y="331"/>
                </a:cxn>
                <a:cxn ang="0">
                  <a:pos x="10" y="331"/>
                </a:cxn>
                <a:cxn ang="0">
                  <a:pos x="0" y="32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20" y="0"/>
                </a:cxn>
                <a:cxn ang="0">
                  <a:pos x="331" y="10"/>
                </a:cxn>
                <a:cxn ang="0">
                  <a:pos x="331" y="320"/>
                </a:cxn>
              </a:cxnLst>
              <a:rect l="0" t="0" r="r" b="b"/>
              <a:pathLst>
                <a:path w="331" h="331">
                  <a:moveTo>
                    <a:pt x="331" y="320"/>
                  </a:moveTo>
                  <a:cubicBezTo>
                    <a:pt x="331" y="326"/>
                    <a:pt x="326" y="331"/>
                    <a:pt x="320" y="331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4" y="331"/>
                    <a:pt x="0" y="326"/>
                    <a:pt x="0" y="3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6" y="0"/>
                    <a:pt x="331" y="5"/>
                    <a:pt x="331" y="10"/>
                  </a:cubicBezTo>
                  <a:lnTo>
                    <a:pt x="331" y="3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345"/>
          <p:cNvGrpSpPr/>
          <p:nvPr/>
        </p:nvGrpSpPr>
        <p:grpSpPr>
          <a:xfrm>
            <a:off x="8776595" y="1029995"/>
            <a:ext cx="453406" cy="519245"/>
            <a:chOff x="5735638" y="1004888"/>
            <a:chExt cx="371475" cy="442913"/>
          </a:xfrm>
          <a:solidFill>
            <a:schemeClr val="accent3"/>
          </a:solidFill>
        </p:grpSpPr>
        <p:sp>
          <p:nvSpPr>
            <p:cNvPr id="76" name="Oval 227"/>
            <p:cNvSpPr>
              <a:spLocks noChangeArrowheads="1"/>
            </p:cNvSpPr>
            <p:nvPr/>
          </p:nvSpPr>
          <p:spPr bwMode="auto">
            <a:xfrm>
              <a:off x="5859463" y="1389063"/>
              <a:ext cx="22225" cy="25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28"/>
            <p:cNvSpPr>
              <a:spLocks noEditPoints="1"/>
            </p:cNvSpPr>
            <p:nvPr/>
          </p:nvSpPr>
          <p:spPr bwMode="auto">
            <a:xfrm>
              <a:off x="5919788" y="1169988"/>
              <a:ext cx="98425" cy="984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4" y="22"/>
                </a:cxn>
                <a:cxn ang="0">
                  <a:pos x="13" y="26"/>
                </a:cxn>
                <a:cxn ang="0">
                  <a:pos x="22" y="22"/>
                </a:cxn>
                <a:cxn ang="0">
                  <a:pos x="26" y="13"/>
                </a:cxn>
                <a:cxn ang="0">
                  <a:pos x="22" y="4"/>
                </a:cxn>
                <a:cxn ang="0">
                  <a:pos x="13" y="0"/>
                </a:cxn>
                <a:cxn ang="0">
                  <a:pos x="18" y="19"/>
                </a:cxn>
                <a:cxn ang="0">
                  <a:pos x="13" y="21"/>
                </a:cxn>
                <a:cxn ang="0">
                  <a:pos x="7" y="19"/>
                </a:cxn>
                <a:cxn ang="0">
                  <a:pos x="5" y="13"/>
                </a:cxn>
                <a:cxn ang="0">
                  <a:pos x="7" y="8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5"/>
                    <a:pt x="9" y="26"/>
                    <a:pt x="13" y="26"/>
                  </a:cubicBezTo>
                  <a:cubicBezTo>
                    <a:pt x="16" y="26"/>
                    <a:pt x="20" y="25"/>
                    <a:pt x="22" y="22"/>
                  </a:cubicBezTo>
                  <a:cubicBezTo>
                    <a:pt x="24" y="20"/>
                    <a:pt x="26" y="17"/>
                    <a:pt x="26" y="13"/>
                  </a:cubicBezTo>
                  <a:cubicBezTo>
                    <a:pt x="26" y="10"/>
                    <a:pt x="24" y="6"/>
                    <a:pt x="22" y="4"/>
                  </a:cubicBezTo>
                  <a:cubicBezTo>
                    <a:pt x="20" y="2"/>
                    <a:pt x="16" y="0"/>
                    <a:pt x="13" y="0"/>
                  </a:cubicBezTo>
                  <a:close/>
                  <a:moveTo>
                    <a:pt x="18" y="19"/>
                  </a:moveTo>
                  <a:cubicBezTo>
                    <a:pt x="17" y="20"/>
                    <a:pt x="15" y="21"/>
                    <a:pt x="13" y="21"/>
                  </a:cubicBezTo>
                  <a:cubicBezTo>
                    <a:pt x="11" y="21"/>
                    <a:pt x="9" y="20"/>
                    <a:pt x="7" y="19"/>
                  </a:cubicBezTo>
                  <a:cubicBezTo>
                    <a:pt x="6" y="17"/>
                    <a:pt x="5" y="15"/>
                    <a:pt x="5" y="13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6"/>
                    <a:pt x="11" y="6"/>
                    <a:pt x="13" y="6"/>
                  </a:cubicBezTo>
                  <a:cubicBezTo>
                    <a:pt x="15" y="6"/>
                    <a:pt x="17" y="6"/>
                    <a:pt x="18" y="8"/>
                  </a:cubicBezTo>
                  <a:cubicBezTo>
                    <a:pt x="20" y="9"/>
                    <a:pt x="20" y="11"/>
                    <a:pt x="20" y="13"/>
                  </a:cubicBezTo>
                  <a:cubicBezTo>
                    <a:pt x="20" y="15"/>
                    <a:pt x="20" y="17"/>
                    <a:pt x="18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9"/>
            <p:cNvSpPr>
              <a:spLocks noEditPoints="1"/>
            </p:cNvSpPr>
            <p:nvPr/>
          </p:nvSpPr>
          <p:spPr bwMode="auto">
            <a:xfrm>
              <a:off x="5735638" y="1004888"/>
              <a:ext cx="371475" cy="442913"/>
            </a:xfrm>
            <a:custGeom>
              <a:avLst/>
              <a:gdLst/>
              <a:ahLst/>
              <a:cxnLst>
                <a:cxn ang="0">
                  <a:pos x="69" y="116"/>
                </a:cxn>
                <a:cxn ang="0">
                  <a:pos x="60" y="20"/>
                </a:cxn>
                <a:cxn ang="0">
                  <a:pos x="27" y="46"/>
                </a:cxn>
                <a:cxn ang="0">
                  <a:pos x="26" y="47"/>
                </a:cxn>
                <a:cxn ang="0">
                  <a:pos x="25" y="48"/>
                </a:cxn>
                <a:cxn ang="0">
                  <a:pos x="25" y="66"/>
                </a:cxn>
                <a:cxn ang="0">
                  <a:pos x="25" y="67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29" y="75"/>
                </a:cxn>
                <a:cxn ang="0">
                  <a:pos x="44" y="90"/>
                </a:cxn>
                <a:cxn ang="0">
                  <a:pos x="45" y="89"/>
                </a:cxn>
                <a:cxn ang="0">
                  <a:pos x="53" y="20"/>
                </a:cxn>
                <a:cxn ang="0">
                  <a:pos x="52" y="21"/>
                </a:cxn>
                <a:cxn ang="0">
                  <a:pos x="44" y="25"/>
                </a:cxn>
                <a:cxn ang="0">
                  <a:pos x="43" y="25"/>
                </a:cxn>
                <a:cxn ang="0">
                  <a:pos x="42" y="25"/>
                </a:cxn>
                <a:cxn ang="0">
                  <a:pos x="29" y="38"/>
                </a:cxn>
                <a:cxn ang="0">
                  <a:pos x="93" y="63"/>
                </a:cxn>
                <a:cxn ang="0">
                  <a:pos x="56" y="82"/>
                </a:cxn>
                <a:cxn ang="0">
                  <a:pos x="55" y="80"/>
                </a:cxn>
                <a:cxn ang="0">
                  <a:pos x="54" y="79"/>
                </a:cxn>
                <a:cxn ang="0">
                  <a:pos x="54" y="79"/>
                </a:cxn>
                <a:cxn ang="0">
                  <a:pos x="54" y="79"/>
                </a:cxn>
                <a:cxn ang="0">
                  <a:pos x="53" y="79"/>
                </a:cxn>
                <a:cxn ang="0">
                  <a:pos x="53" y="79"/>
                </a:cxn>
                <a:cxn ang="0">
                  <a:pos x="52" y="78"/>
                </a:cxn>
                <a:cxn ang="0">
                  <a:pos x="51" y="78"/>
                </a:cxn>
                <a:cxn ang="0">
                  <a:pos x="51" y="78"/>
                </a:cxn>
                <a:cxn ang="0">
                  <a:pos x="43" y="84"/>
                </a:cxn>
                <a:cxn ang="0">
                  <a:pos x="41" y="68"/>
                </a:cxn>
                <a:cxn ang="0">
                  <a:pos x="41" y="68"/>
                </a:cxn>
                <a:cxn ang="0">
                  <a:pos x="41" y="67"/>
                </a:cxn>
                <a:cxn ang="0">
                  <a:pos x="40" y="66"/>
                </a:cxn>
                <a:cxn ang="0">
                  <a:pos x="40" y="65"/>
                </a:cxn>
                <a:cxn ang="0">
                  <a:pos x="39" y="64"/>
                </a:cxn>
                <a:cxn ang="0">
                  <a:pos x="39" y="63"/>
                </a:cxn>
                <a:cxn ang="0">
                  <a:pos x="38" y="63"/>
                </a:cxn>
                <a:cxn ang="0">
                  <a:pos x="37" y="63"/>
                </a:cxn>
                <a:cxn ang="0">
                  <a:pos x="38" y="52"/>
                </a:cxn>
                <a:cxn ang="0">
                  <a:pos x="39" y="51"/>
                </a:cxn>
                <a:cxn ang="0">
                  <a:pos x="39" y="50"/>
                </a:cxn>
                <a:cxn ang="0">
                  <a:pos x="40" y="49"/>
                </a:cxn>
                <a:cxn ang="0">
                  <a:pos x="40" y="49"/>
                </a:cxn>
                <a:cxn ang="0">
                  <a:pos x="40" y="49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41" y="47"/>
                </a:cxn>
                <a:cxn ang="0">
                  <a:pos x="41" y="44"/>
                </a:cxn>
                <a:cxn ang="0">
                  <a:pos x="51" y="36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3" y="36"/>
                </a:cxn>
                <a:cxn ang="0">
                  <a:pos x="53" y="36"/>
                </a:cxn>
                <a:cxn ang="0">
                  <a:pos x="53" y="36"/>
                </a:cxn>
                <a:cxn ang="0">
                  <a:pos x="54" y="35"/>
                </a:cxn>
                <a:cxn ang="0">
                  <a:pos x="54" y="35"/>
                </a:cxn>
                <a:cxn ang="0">
                  <a:pos x="54" y="35"/>
                </a:cxn>
                <a:cxn ang="0">
                  <a:pos x="55" y="35"/>
                </a:cxn>
                <a:cxn ang="0">
                  <a:pos x="55" y="34"/>
                </a:cxn>
                <a:cxn ang="0">
                  <a:pos x="69" y="35"/>
                </a:cxn>
              </a:cxnLst>
              <a:rect l="0" t="0" r="r" b="b"/>
              <a:pathLst>
                <a:path w="99" h="118">
                  <a:moveTo>
                    <a:pt x="96" y="46"/>
                  </a:move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5" y="40"/>
                    <a:pt x="95" y="38"/>
                    <a:pt x="94" y="37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1" y="24"/>
                    <a:pt x="79" y="24"/>
                    <a:pt x="78" y="25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2"/>
                    <a:pt x="71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7"/>
                    <a:pt x="1" y="118"/>
                    <a:pt x="3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8" y="118"/>
                    <a:pt x="69" y="117"/>
                    <a:pt x="69" y="11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1" y="94"/>
                    <a:pt x="73" y="93"/>
                    <a:pt x="73" y="92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0"/>
                    <a:pt x="81" y="90"/>
                    <a:pt x="82" y="89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7"/>
                    <a:pt x="95" y="75"/>
                    <a:pt x="94" y="74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7" y="68"/>
                    <a:pt x="99" y="67"/>
                    <a:pt x="99" y="65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48"/>
                    <a:pt x="97" y="46"/>
                    <a:pt x="96" y="46"/>
                  </a:cubicBezTo>
                  <a:close/>
                  <a:moveTo>
                    <a:pt x="64" y="113"/>
                  </a:moveTo>
                  <a:cubicBezTo>
                    <a:pt x="5" y="113"/>
                    <a:pt x="5" y="113"/>
                    <a:pt x="5" y="1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59" y="10"/>
                    <a:pt x="58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0" y="12"/>
                    <a:pt x="10" y="1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6"/>
                    <a:pt x="11" y="97"/>
                    <a:pt x="12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9" y="97"/>
                    <a:pt x="60" y="96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4" y="94"/>
                    <a:pt x="64" y="94"/>
                    <a:pt x="64" y="94"/>
                  </a:cubicBezTo>
                  <a:lnTo>
                    <a:pt x="64" y="113"/>
                  </a:lnTo>
                  <a:close/>
                  <a:moveTo>
                    <a:pt x="30" y="41"/>
                  </a:move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7"/>
                    <a:pt x="30" y="78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2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40"/>
                    <a:pt x="30" y="41"/>
                  </a:cubicBezTo>
                  <a:close/>
                  <a:moveTo>
                    <a:pt x="93" y="63"/>
                  </a:moveTo>
                  <a:cubicBezTo>
                    <a:pt x="86" y="63"/>
                    <a:pt x="86" y="63"/>
                    <a:pt x="86" y="63"/>
                  </a:cubicBezTo>
                  <a:cubicBezTo>
                    <a:pt x="85" y="63"/>
                    <a:pt x="84" y="64"/>
                    <a:pt x="84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5"/>
                    <a:pt x="84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7"/>
                    <a:pt x="83" y="67"/>
                    <a:pt x="83" y="68"/>
                  </a:cubicBezTo>
                  <a:cubicBezTo>
                    <a:pt x="82" y="69"/>
                    <a:pt x="82" y="70"/>
                    <a:pt x="83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78"/>
                    <a:pt x="73" y="78"/>
                    <a:pt x="72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2" y="78"/>
                    <a:pt x="71" y="79"/>
                    <a:pt x="71" y="79"/>
                  </a:cubicBezTo>
                  <a:cubicBezTo>
                    <a:pt x="70" y="79"/>
                    <a:pt x="70" y="79"/>
                    <a:pt x="69" y="79"/>
                  </a:cubicBezTo>
                  <a:cubicBezTo>
                    <a:pt x="68" y="80"/>
                    <a:pt x="67" y="81"/>
                    <a:pt x="67" y="82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9" y="78"/>
                    <a:pt x="49" y="78"/>
                    <a:pt x="48" y="79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0"/>
                    <a:pt x="41" y="70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7"/>
                    <a:pt x="40" y="67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6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50" y="37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4"/>
                    <a:pt x="68" y="35"/>
                    <a:pt x="69" y="35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0" y="35"/>
                    <a:pt x="70" y="35"/>
                    <a:pt x="71" y="36"/>
                  </a:cubicBezTo>
                  <a:cubicBezTo>
                    <a:pt x="71" y="36"/>
                    <a:pt x="72" y="36"/>
                    <a:pt x="72" y="36"/>
                  </a:cubicBezTo>
                  <a:cubicBezTo>
                    <a:pt x="73" y="37"/>
                    <a:pt x="74" y="37"/>
                    <a:pt x="75" y="36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2" y="45"/>
                    <a:pt x="82" y="46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9"/>
                    <a:pt x="84" y="49"/>
                    <a:pt x="84" y="50"/>
                  </a:cubicBezTo>
                  <a:cubicBezTo>
                    <a:pt x="84" y="51"/>
                    <a:pt x="85" y="52"/>
                    <a:pt x="86" y="52"/>
                  </a:cubicBezTo>
                  <a:cubicBezTo>
                    <a:pt x="93" y="52"/>
                    <a:pt x="93" y="52"/>
                    <a:pt x="93" y="52"/>
                  </a:cubicBezTo>
                  <a:lnTo>
                    <a:pt x="93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3" name="Picture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1843"/>
          <a:stretch/>
        </p:blipFill>
        <p:spPr>
          <a:xfrm>
            <a:off x="736347" y="916248"/>
            <a:ext cx="529852" cy="549941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416574" y="939481"/>
            <a:ext cx="6594843" cy="6290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PERSYARATAN PESERTA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7" y="1908668"/>
            <a:ext cx="7143310" cy="41834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55600" lvl="1" indent="-355600" algn="just" defTabSz="1066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/>
              <a:t>SMA/MA/SMK/</a:t>
            </a:r>
            <a:r>
              <a:rPr lang="en-US" sz="2000" dirty="0" err="1"/>
              <a:t>Sederajat</a:t>
            </a:r>
            <a:r>
              <a:rPr lang="en-US" sz="2000" dirty="0"/>
              <a:t> </a:t>
            </a:r>
            <a:r>
              <a:rPr lang="en-US" sz="2000" b="1" dirty="0" err="1"/>
              <a:t>lulusan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2017, 2018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ijazah</a:t>
            </a:r>
            <a:r>
              <a:rPr lang="en-US" sz="2000" dirty="0"/>
              <a:t>. </a:t>
            </a:r>
          </a:p>
          <a:p>
            <a:pPr marL="355600" lvl="1" indent="-355600" algn="just" defTabSz="1066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SMA/MA/SMK/</a:t>
            </a:r>
            <a:r>
              <a:rPr lang="en-US" sz="2000" dirty="0" err="1"/>
              <a:t>Sederajat</a:t>
            </a:r>
            <a:r>
              <a:rPr lang="en-US" sz="2000" dirty="0"/>
              <a:t> </a:t>
            </a:r>
            <a:r>
              <a:rPr lang="en-US" sz="2000" b="1" dirty="0" err="1"/>
              <a:t>lulusan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2019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Surat </a:t>
            </a:r>
            <a:r>
              <a:rPr lang="en-US" sz="2000" dirty="0" err="1"/>
              <a:t>Keterangan</a:t>
            </a:r>
            <a:r>
              <a:rPr lang="en-US" sz="2000" dirty="0"/>
              <a:t> Lulus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Menengah</a:t>
            </a:r>
            <a:r>
              <a:rPr lang="en-US" sz="2000" dirty="0"/>
              <a:t>, </a:t>
            </a:r>
            <a:r>
              <a:rPr lang="en-US" sz="2000" dirty="0" err="1"/>
              <a:t>sekurang-kurangnya</a:t>
            </a:r>
            <a:r>
              <a:rPr lang="en-US" sz="2000" dirty="0"/>
              <a:t> </a:t>
            </a:r>
            <a:r>
              <a:rPr lang="en-US" sz="2000" dirty="0" err="1"/>
              <a:t>memuat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jati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foto</a:t>
            </a:r>
            <a:r>
              <a:rPr lang="en-US" sz="2000" dirty="0"/>
              <a:t> </a:t>
            </a:r>
            <a:r>
              <a:rPr lang="en-US" sz="2000" dirty="0" err="1"/>
              <a:t>terbaru</a:t>
            </a:r>
            <a:r>
              <a:rPr lang="en-US" sz="2000" dirty="0"/>
              <a:t> yang </a:t>
            </a:r>
            <a:r>
              <a:rPr lang="en-US" sz="2000" dirty="0" err="1"/>
              <a:t>bersangkutan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dibubuhi</a:t>
            </a:r>
            <a:r>
              <a:rPr lang="en-US" sz="2000" dirty="0"/>
              <a:t> cap </a:t>
            </a:r>
            <a:r>
              <a:rPr lang="en-US" sz="2000" dirty="0" err="1"/>
              <a:t>stempel</a:t>
            </a:r>
            <a:r>
              <a:rPr lang="en-US" sz="2000" dirty="0"/>
              <a:t> yang </a:t>
            </a:r>
            <a:r>
              <a:rPr lang="en-US" sz="2000" dirty="0" err="1"/>
              <a:t>sah</a:t>
            </a:r>
            <a:r>
              <a:rPr lang="en-US" sz="2000" dirty="0"/>
              <a:t>.</a:t>
            </a:r>
          </a:p>
          <a:p>
            <a:pPr marL="355600" lvl="1" indent="-355600" algn="just" defTabSz="1066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smtClean="0"/>
              <a:t>UTBK.</a:t>
            </a:r>
            <a:endParaRPr lang="en-US" sz="2000" b="1" dirty="0"/>
          </a:p>
          <a:p>
            <a:pPr marL="355600" lvl="1" indent="-355600" algn="just" defTabSz="1066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yang </a:t>
            </a:r>
            <a:r>
              <a:rPr lang="en-US" sz="2000" dirty="0" err="1"/>
              <a:t>memadai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mengganggu</a:t>
            </a:r>
            <a:r>
              <a:rPr lang="en-US" sz="2000" dirty="0"/>
              <a:t> </a:t>
            </a:r>
            <a:r>
              <a:rPr lang="en-US" sz="2000" dirty="0" err="1"/>
              <a:t>kelancaran</a:t>
            </a:r>
            <a:r>
              <a:rPr lang="en-US" sz="2000" dirty="0"/>
              <a:t> proses </a:t>
            </a:r>
            <a:r>
              <a:rPr lang="en-US" sz="2000" dirty="0" err="1"/>
              <a:t>studi</a:t>
            </a:r>
            <a:r>
              <a:rPr lang="en-US" sz="2000" dirty="0"/>
              <a:t>.</a:t>
            </a:r>
          </a:p>
          <a:p>
            <a:pPr marL="355600" lvl="1" indent="-355600" algn="just" defTabSz="1066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n-US" sz="2000" dirty="0" err="1"/>
              <a:t>M</a:t>
            </a:r>
            <a:r>
              <a:rPr lang="en-US" sz="2000" dirty="0" err="1" smtClean="0"/>
              <a:t>emiliki</a:t>
            </a:r>
            <a:r>
              <a:rPr lang="en-US" sz="2000" dirty="0" smtClean="0"/>
              <a:t> NISN</a:t>
            </a:r>
          </a:p>
          <a:p>
            <a:pPr marL="355600" lvl="1" indent="-355600" algn="just" defTabSz="1066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memilih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b="1" dirty="0" err="1" smtClean="0"/>
              <a:t>mengunggah</a:t>
            </a:r>
            <a:r>
              <a:rPr lang="en-US" b="1" dirty="0" smtClean="0"/>
              <a:t> </a:t>
            </a:r>
            <a:r>
              <a:rPr lang="en-US" b="1" dirty="0"/>
              <a:t>PORTOFOLIO.</a:t>
            </a:r>
          </a:p>
          <a:p>
            <a:pPr marL="355600" lvl="1" indent="-355600" algn="just" defTabSz="1066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n-US" sz="2000" dirty="0" err="1" smtClean="0"/>
              <a:t>Biaya</a:t>
            </a:r>
            <a:r>
              <a:rPr lang="en-US" sz="2000" dirty="0" smtClean="0"/>
              <a:t> UTBK </a:t>
            </a:r>
            <a:r>
              <a:rPr lang="en-US" sz="2000" dirty="0" err="1"/>
              <a:t>ditanggung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subsidi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 smtClean="0"/>
              <a:t>.</a:t>
            </a:r>
            <a:endParaRPr lang="en-ID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49392" y="2622300"/>
            <a:ext cx="2813403" cy="33924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2" indent="0" algn="ctr" defTabSz="711200">
              <a:spcAft>
                <a:spcPct val="15000"/>
              </a:spcAft>
              <a:buNone/>
              <a:defRPr/>
            </a:pP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 err="1" smtClean="0"/>
              <a:t>Setiap</a:t>
            </a:r>
            <a:r>
              <a:rPr lang="en-ID" sz="2400" dirty="0" smtClean="0"/>
              <a:t> </a:t>
            </a:r>
            <a:r>
              <a:rPr lang="en-ID" sz="2400" dirty="0" err="1" smtClean="0"/>
              <a:t>siswa</a:t>
            </a:r>
            <a:r>
              <a:rPr lang="en-ID" sz="2400" dirty="0" smtClean="0"/>
              <a:t> </a:t>
            </a:r>
            <a:r>
              <a:rPr lang="en-ID" sz="2400" dirty="0" err="1" smtClean="0"/>
              <a:t>diperbolehkan</a:t>
            </a:r>
            <a:r>
              <a:rPr lang="en-ID" sz="2400" dirty="0" smtClean="0"/>
              <a:t> </a:t>
            </a:r>
            <a:r>
              <a:rPr lang="en-ID" sz="2400" b="1" dirty="0" err="1" smtClean="0"/>
              <a:t>memilih</a:t>
            </a:r>
            <a:r>
              <a:rPr lang="en-ID" sz="2400" b="1" dirty="0" smtClean="0"/>
              <a:t> 2 </a:t>
            </a:r>
            <a:r>
              <a:rPr lang="en-ID" sz="2400" b="1" dirty="0" err="1" smtClean="0"/>
              <a:t>prodi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dari</a:t>
            </a:r>
            <a:r>
              <a:rPr lang="en-ID" sz="2400" b="1" dirty="0" smtClean="0"/>
              <a:t> 1 PTN </a:t>
            </a:r>
            <a:r>
              <a:rPr lang="en-ID" sz="2400" b="1" dirty="0" err="1" smtClean="0"/>
              <a:t>atau</a:t>
            </a:r>
            <a:r>
              <a:rPr lang="en-ID" sz="2400" b="1" dirty="0" smtClean="0"/>
              <a:t> 2 PTN.</a:t>
            </a:r>
          </a:p>
          <a:p>
            <a:pPr marL="171450" lvl="2" indent="0" algn="just" defTabSz="711200">
              <a:spcAft>
                <a:spcPct val="15000"/>
              </a:spcAft>
              <a:buFont typeface="Arial" panose="020B0604020202020204" pitchFamily="34" charset="0"/>
              <a:buNone/>
              <a:defRPr/>
            </a:pPr>
            <a:endParaRPr lang="en-ID" sz="2100" dirty="0"/>
          </a:p>
        </p:txBody>
      </p:sp>
      <p:sp>
        <p:nvSpPr>
          <p:cNvPr id="81" name="Rectangle 80"/>
          <p:cNvSpPr/>
          <p:nvPr/>
        </p:nvSpPr>
        <p:spPr>
          <a:xfrm>
            <a:off x="9381135" y="960959"/>
            <a:ext cx="2474321" cy="6290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smtClean="0">
                <a:solidFill>
                  <a:schemeClr val="tx1"/>
                </a:solidFill>
              </a:rPr>
              <a:t>PILIHAN PRODI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DEFINISI DAN PERSYARATAN </a:t>
            </a:r>
            <a:r>
              <a:rPr lang="en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46886" y="1516242"/>
            <a:ext cx="7889786" cy="4675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6587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 smtClean="0"/>
              <a:t>Siswa SMA/MA/SMK </a:t>
            </a:r>
            <a:r>
              <a:rPr lang="en-ID" b="1" dirty="0" err="1" smtClean="0"/>
              <a:t>Kelas</a:t>
            </a:r>
            <a:r>
              <a:rPr lang="en-ID" b="1" dirty="0" smtClean="0"/>
              <a:t> 12</a:t>
            </a:r>
            <a:r>
              <a:rPr lang="id-ID" b="1" dirty="0" smtClean="0"/>
              <a:t> pada tahun 201</a:t>
            </a:r>
            <a:r>
              <a:rPr lang="en-ID" b="1" dirty="0" smtClean="0"/>
              <a:t>9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/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b="1" dirty="0" err="1" smtClean="0"/>
              <a:t>lulusan</a:t>
            </a:r>
            <a:r>
              <a:rPr lang="en-ID" dirty="0" smtClean="0"/>
              <a:t> </a:t>
            </a:r>
            <a:r>
              <a:rPr lang="id-ID" dirty="0" smtClean="0"/>
              <a:t>SMA/MA/SMK/Sederajat </a:t>
            </a:r>
            <a:r>
              <a:rPr lang="id-ID" b="1" dirty="0" smtClean="0"/>
              <a:t>tahun 2017, 2018.</a:t>
            </a:r>
            <a:endParaRPr lang="en-ID" b="1" dirty="0" smtClean="0"/>
          </a:p>
          <a:p>
            <a:pPr marL="636587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dirty="0" err="1" smtClean="0"/>
              <a:t>Peserta</a:t>
            </a:r>
            <a:r>
              <a:rPr lang="en-ID" dirty="0" smtClean="0"/>
              <a:t> </a:t>
            </a:r>
            <a:r>
              <a:rPr lang="en-ID" b="1" dirty="0" err="1" smtClean="0"/>
              <a:t>diperbolehkan</a:t>
            </a:r>
            <a:r>
              <a:rPr lang="en-ID" b="1" dirty="0" smtClean="0"/>
              <a:t> </a:t>
            </a:r>
            <a:r>
              <a:rPr lang="en-ID" b="1" dirty="0" err="1" smtClean="0"/>
              <a:t>mengikuti</a:t>
            </a:r>
            <a:r>
              <a:rPr lang="en-ID" b="1" dirty="0" smtClean="0"/>
              <a:t> </a:t>
            </a:r>
            <a:r>
              <a:rPr lang="en-ID" b="1" dirty="0" err="1" smtClean="0"/>
              <a:t>tes</a:t>
            </a:r>
            <a:r>
              <a:rPr lang="en-ID" b="1" dirty="0" smtClean="0"/>
              <a:t> </a:t>
            </a:r>
            <a:r>
              <a:rPr lang="en-ID" b="1" dirty="0" err="1" smtClean="0"/>
              <a:t>maksimal</a:t>
            </a:r>
            <a:r>
              <a:rPr lang="en-ID" b="1" dirty="0" smtClean="0"/>
              <a:t> 2 (</a:t>
            </a:r>
            <a:r>
              <a:rPr lang="en-ID" b="1" dirty="0" err="1" smtClean="0"/>
              <a:t>dua</a:t>
            </a:r>
            <a:r>
              <a:rPr lang="en-ID" b="1" dirty="0" smtClean="0"/>
              <a:t>) kali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ketentuan</a:t>
            </a:r>
            <a:r>
              <a:rPr lang="en-ID" dirty="0" smtClean="0"/>
              <a:t> </a:t>
            </a:r>
            <a:r>
              <a:rPr lang="en-ID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sebagai</a:t>
            </a:r>
            <a:r>
              <a:rPr lang="en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berikut</a:t>
            </a:r>
            <a:r>
              <a:rPr lang="en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971550" lvl="1" indent="-33655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2800" dirty="0" smtClean="0"/>
              <a:t>UTBK </a:t>
            </a:r>
            <a:r>
              <a:rPr lang="en-ID" sz="2800" dirty="0" err="1" smtClean="0"/>
              <a:t>kelompok</a:t>
            </a:r>
            <a:r>
              <a:rPr lang="en-ID" sz="2800" dirty="0" smtClean="0"/>
              <a:t> </a:t>
            </a:r>
            <a:r>
              <a:rPr lang="en-ID" sz="2800" dirty="0" err="1" smtClean="0"/>
              <a:t>Saintek</a:t>
            </a:r>
            <a:r>
              <a:rPr lang="en-ID" sz="2800" dirty="0" smtClean="0"/>
              <a:t> 1 kali </a:t>
            </a:r>
            <a:r>
              <a:rPr lang="en-ID" sz="2800" dirty="0" err="1" smtClean="0"/>
              <a:t>dan</a:t>
            </a:r>
            <a:r>
              <a:rPr lang="en-ID" sz="2800" dirty="0" smtClean="0"/>
              <a:t>/</a:t>
            </a:r>
            <a:r>
              <a:rPr lang="en-ID" sz="2800" dirty="0" err="1" smtClean="0"/>
              <a:t>atau</a:t>
            </a:r>
            <a:r>
              <a:rPr lang="en-ID" sz="2800" dirty="0" smtClean="0"/>
              <a:t> </a:t>
            </a:r>
            <a:r>
              <a:rPr lang="en-ID" sz="2800" dirty="0" err="1" smtClean="0"/>
              <a:t>kelompok</a:t>
            </a:r>
            <a:r>
              <a:rPr lang="en-ID" sz="2800" dirty="0" smtClean="0"/>
              <a:t> </a:t>
            </a:r>
            <a:r>
              <a:rPr lang="en-ID" sz="2800" dirty="0" err="1" smtClean="0"/>
              <a:t>Soshum</a:t>
            </a:r>
            <a:r>
              <a:rPr lang="en-ID" sz="2800" dirty="0" smtClean="0"/>
              <a:t> 1 kali; </a:t>
            </a:r>
            <a:r>
              <a:rPr lang="en-ID" sz="2800" b="1" dirty="0" err="1" smtClean="0"/>
              <a:t>atau</a:t>
            </a:r>
            <a:r>
              <a:rPr lang="en-ID" sz="2800" dirty="0" smtClean="0"/>
              <a:t> </a:t>
            </a:r>
            <a:r>
              <a:rPr lang="en-ID" sz="2800" dirty="0" err="1" smtClean="0"/>
              <a:t>kelompok</a:t>
            </a:r>
            <a:r>
              <a:rPr lang="en-ID" sz="2800" dirty="0" smtClean="0"/>
              <a:t> </a:t>
            </a:r>
            <a:r>
              <a:rPr lang="en-ID" sz="2800" dirty="0" err="1" smtClean="0"/>
              <a:t>Saintek</a:t>
            </a:r>
            <a:r>
              <a:rPr lang="en-ID" sz="2800" dirty="0" smtClean="0"/>
              <a:t> 2 kali; </a:t>
            </a:r>
            <a:r>
              <a:rPr lang="en-ID" sz="2800" b="1" dirty="0" err="1" smtClean="0"/>
              <a:t>atau</a:t>
            </a:r>
            <a:r>
              <a:rPr lang="en-ID" sz="2800" dirty="0" smtClean="0"/>
              <a:t> </a:t>
            </a:r>
            <a:r>
              <a:rPr lang="en-ID" sz="2800" dirty="0" err="1" smtClean="0"/>
              <a:t>Kelompok</a:t>
            </a:r>
            <a:r>
              <a:rPr lang="en-ID" sz="2800" dirty="0" smtClean="0"/>
              <a:t> </a:t>
            </a:r>
            <a:r>
              <a:rPr lang="en-ID" sz="2800" dirty="0" err="1" smtClean="0"/>
              <a:t>Soshum</a:t>
            </a:r>
            <a:r>
              <a:rPr lang="en-ID" sz="2800" dirty="0" smtClean="0"/>
              <a:t> 2 kali.</a:t>
            </a:r>
          </a:p>
          <a:p>
            <a:pPr marL="971550" lvl="1" indent="-33655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2800" dirty="0" err="1" smtClean="0"/>
              <a:t>Hasil</a:t>
            </a:r>
            <a:r>
              <a:rPr lang="en-ID" sz="2800" dirty="0" smtClean="0"/>
              <a:t> UTBK </a:t>
            </a:r>
            <a:r>
              <a:rPr lang="en-ID" sz="2800" dirty="0" err="1" smtClean="0"/>
              <a:t>hanya</a:t>
            </a:r>
            <a:r>
              <a:rPr lang="en-ID" sz="2800" dirty="0" smtClean="0"/>
              <a:t> </a:t>
            </a:r>
            <a:r>
              <a:rPr lang="en-ID" sz="2800" b="1" dirty="0" err="1" smtClean="0"/>
              <a:t>berlaku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untuk</a:t>
            </a:r>
            <a:r>
              <a:rPr lang="en-ID" sz="2800" b="1" dirty="0" smtClean="0"/>
              <a:t> </a:t>
            </a:r>
            <a:r>
              <a:rPr lang="en-ID" sz="2800" dirty="0" err="1" smtClean="0"/>
              <a:t>penerimaan</a:t>
            </a:r>
            <a:r>
              <a:rPr lang="en-ID" sz="2800" dirty="0" smtClean="0"/>
              <a:t> </a:t>
            </a:r>
            <a:r>
              <a:rPr lang="en-ID" sz="2800" dirty="0" err="1" smtClean="0"/>
              <a:t>tahun</a:t>
            </a:r>
            <a:r>
              <a:rPr lang="en-ID" sz="2800" dirty="0" smtClean="0"/>
              <a:t> 2019.</a:t>
            </a:r>
          </a:p>
          <a:p>
            <a:pPr marL="179387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3. 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b="1" dirty="0" smtClean="0"/>
              <a:t>UTBK.</a:t>
            </a:r>
            <a:endParaRPr lang="en-US" b="1" dirty="0"/>
          </a:p>
        </p:txBody>
      </p:sp>
      <p:sp>
        <p:nvSpPr>
          <p:cNvPr id="6" name="Freeform 5"/>
          <p:cNvSpPr/>
          <p:nvPr/>
        </p:nvSpPr>
        <p:spPr>
          <a:xfrm flipH="1">
            <a:off x="2662252" y="1783628"/>
            <a:ext cx="1098468" cy="535127"/>
          </a:xfrm>
          <a:custGeom>
            <a:avLst/>
            <a:gdLst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0" h="647700">
                <a:moveTo>
                  <a:pt x="889000" y="647700"/>
                </a:moveTo>
                <a:cubicBezTo>
                  <a:pt x="770467" y="431800"/>
                  <a:pt x="639233" y="95250"/>
                  <a:pt x="0" y="0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00540" y="1571056"/>
            <a:ext cx="465306" cy="465306"/>
            <a:chOff x="5943600" y="1200150"/>
            <a:chExt cx="465306" cy="4653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943600" y="1200150"/>
              <a:ext cx="465306" cy="465306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144"/>
            <p:cNvSpPr>
              <a:spLocks noEditPoints="1"/>
            </p:cNvSpPr>
            <p:nvPr/>
          </p:nvSpPr>
          <p:spPr bwMode="auto">
            <a:xfrm>
              <a:off x="6039574" y="1296124"/>
              <a:ext cx="273358" cy="273358"/>
            </a:xfrm>
            <a:custGeom>
              <a:avLst/>
              <a:gdLst/>
              <a:ahLst/>
              <a:cxnLst>
                <a:cxn ang="0">
                  <a:pos x="324" y="324"/>
                </a:cxn>
                <a:cxn ang="0">
                  <a:pos x="50" y="324"/>
                </a:cxn>
                <a:cxn ang="0">
                  <a:pos x="0" y="274"/>
                </a:cxn>
                <a:cxn ang="0">
                  <a:pos x="0" y="50"/>
                </a:cxn>
                <a:cxn ang="0">
                  <a:pos x="50" y="0"/>
                </a:cxn>
                <a:cxn ang="0">
                  <a:pos x="324" y="0"/>
                </a:cxn>
                <a:cxn ang="0">
                  <a:pos x="374" y="50"/>
                </a:cxn>
                <a:cxn ang="0">
                  <a:pos x="374" y="274"/>
                </a:cxn>
                <a:cxn ang="0">
                  <a:pos x="324" y="324"/>
                </a:cxn>
                <a:cxn ang="0">
                  <a:pos x="187" y="299"/>
                </a:cxn>
                <a:cxn ang="0">
                  <a:pos x="200" y="287"/>
                </a:cxn>
                <a:cxn ang="0">
                  <a:pos x="187" y="274"/>
                </a:cxn>
                <a:cxn ang="0">
                  <a:pos x="175" y="287"/>
                </a:cxn>
                <a:cxn ang="0">
                  <a:pos x="187" y="299"/>
                </a:cxn>
                <a:cxn ang="0">
                  <a:pos x="349" y="25"/>
                </a:cxn>
                <a:cxn ang="0">
                  <a:pos x="25" y="25"/>
                </a:cxn>
                <a:cxn ang="0">
                  <a:pos x="25" y="249"/>
                </a:cxn>
                <a:cxn ang="0">
                  <a:pos x="349" y="249"/>
                </a:cxn>
                <a:cxn ang="0">
                  <a:pos x="349" y="25"/>
                </a:cxn>
                <a:cxn ang="0">
                  <a:pos x="250" y="374"/>
                </a:cxn>
                <a:cxn ang="0">
                  <a:pos x="125" y="374"/>
                </a:cxn>
                <a:cxn ang="0">
                  <a:pos x="125" y="349"/>
                </a:cxn>
                <a:cxn ang="0">
                  <a:pos x="250" y="349"/>
                </a:cxn>
                <a:cxn ang="0">
                  <a:pos x="250" y="374"/>
                </a:cxn>
              </a:cxnLst>
              <a:rect l="0" t="0" r="r" b="b"/>
              <a:pathLst>
                <a:path w="374" h="374">
                  <a:moveTo>
                    <a:pt x="324" y="324"/>
                  </a:moveTo>
                  <a:cubicBezTo>
                    <a:pt x="50" y="324"/>
                    <a:pt x="50" y="324"/>
                    <a:pt x="50" y="324"/>
                  </a:cubicBezTo>
                  <a:cubicBezTo>
                    <a:pt x="25" y="324"/>
                    <a:pt x="0" y="299"/>
                    <a:pt x="0" y="27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5"/>
                    <a:pt x="25" y="0"/>
                    <a:pt x="50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49" y="0"/>
                    <a:pt x="374" y="25"/>
                    <a:pt x="374" y="50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4" y="299"/>
                    <a:pt x="349" y="324"/>
                    <a:pt x="324" y="324"/>
                  </a:cubicBezTo>
                  <a:close/>
                  <a:moveTo>
                    <a:pt x="187" y="299"/>
                  </a:moveTo>
                  <a:cubicBezTo>
                    <a:pt x="194" y="299"/>
                    <a:pt x="200" y="294"/>
                    <a:pt x="200" y="287"/>
                  </a:cubicBezTo>
                  <a:cubicBezTo>
                    <a:pt x="200" y="280"/>
                    <a:pt x="194" y="274"/>
                    <a:pt x="187" y="274"/>
                  </a:cubicBezTo>
                  <a:cubicBezTo>
                    <a:pt x="180" y="274"/>
                    <a:pt x="175" y="280"/>
                    <a:pt x="175" y="287"/>
                  </a:cubicBezTo>
                  <a:cubicBezTo>
                    <a:pt x="175" y="294"/>
                    <a:pt x="180" y="299"/>
                    <a:pt x="187" y="299"/>
                  </a:cubicBezTo>
                  <a:close/>
                  <a:moveTo>
                    <a:pt x="349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349" y="249"/>
                    <a:pt x="349" y="249"/>
                    <a:pt x="349" y="249"/>
                  </a:cubicBezTo>
                  <a:cubicBezTo>
                    <a:pt x="349" y="25"/>
                    <a:pt x="349" y="25"/>
                    <a:pt x="349" y="25"/>
                  </a:cubicBezTo>
                  <a:close/>
                  <a:moveTo>
                    <a:pt x="250" y="374"/>
                  </a:moveTo>
                  <a:cubicBezTo>
                    <a:pt x="125" y="374"/>
                    <a:pt x="125" y="374"/>
                    <a:pt x="125" y="374"/>
                  </a:cubicBezTo>
                  <a:cubicBezTo>
                    <a:pt x="125" y="349"/>
                    <a:pt x="125" y="349"/>
                    <a:pt x="125" y="349"/>
                  </a:cubicBezTo>
                  <a:cubicBezTo>
                    <a:pt x="250" y="349"/>
                    <a:pt x="250" y="349"/>
                    <a:pt x="250" y="349"/>
                  </a:cubicBezTo>
                  <a:cubicBezTo>
                    <a:pt x="250" y="374"/>
                    <a:pt x="250" y="374"/>
                    <a:pt x="250" y="37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60720" y="5658552"/>
            <a:ext cx="465306" cy="465306"/>
            <a:chOff x="5943600" y="2419350"/>
            <a:chExt cx="465306" cy="4653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5943600" y="2419350"/>
              <a:ext cx="465306" cy="465306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6048357" y="2524107"/>
              <a:ext cx="255793" cy="255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64"/>
                </a:cxn>
                <a:cxn ang="0">
                  <a:pos x="94" y="189"/>
                </a:cxn>
                <a:cxn ang="0">
                  <a:pos x="165" y="164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150" y="48"/>
                </a:cxn>
                <a:cxn ang="0">
                  <a:pos x="70" y="48"/>
                </a:cxn>
                <a:cxn ang="0">
                  <a:pos x="71" y="71"/>
                </a:cxn>
                <a:cxn ang="0">
                  <a:pos x="149" y="71"/>
                </a:cxn>
                <a:cxn ang="0">
                  <a:pos x="142" y="142"/>
                </a:cxn>
                <a:cxn ang="0">
                  <a:pos x="94" y="153"/>
                </a:cxn>
                <a:cxn ang="0">
                  <a:pos x="47" y="142"/>
                </a:cxn>
                <a:cxn ang="0">
                  <a:pos x="44" y="106"/>
                </a:cxn>
                <a:cxn ang="0">
                  <a:pos x="71" y="106"/>
                </a:cxn>
                <a:cxn ang="0">
                  <a:pos x="73" y="124"/>
                </a:cxn>
                <a:cxn ang="0">
                  <a:pos x="94" y="129"/>
                </a:cxn>
                <a:cxn ang="0">
                  <a:pos x="118" y="124"/>
                </a:cxn>
                <a:cxn ang="0">
                  <a:pos x="121" y="95"/>
                </a:cxn>
                <a:cxn ang="0">
                  <a:pos x="44" y="95"/>
                </a:cxn>
                <a:cxn ang="0">
                  <a:pos x="36" y="24"/>
                </a:cxn>
                <a:cxn ang="0">
                  <a:pos x="153" y="24"/>
                </a:cxn>
                <a:cxn ang="0">
                  <a:pos x="150" y="48"/>
                </a:cxn>
              </a:cxnLst>
              <a:rect l="0" t="0" r="r" b="b"/>
              <a:pathLst>
                <a:path w="189" h="189">
                  <a:moveTo>
                    <a:pt x="0" y="0"/>
                  </a:moveTo>
                  <a:lnTo>
                    <a:pt x="25" y="164"/>
                  </a:lnTo>
                  <a:lnTo>
                    <a:pt x="94" y="189"/>
                  </a:lnTo>
                  <a:lnTo>
                    <a:pt x="165" y="164"/>
                  </a:lnTo>
                  <a:lnTo>
                    <a:pt x="189" y="0"/>
                  </a:lnTo>
                  <a:lnTo>
                    <a:pt x="0" y="0"/>
                  </a:lnTo>
                  <a:close/>
                  <a:moveTo>
                    <a:pt x="150" y="48"/>
                  </a:moveTo>
                  <a:lnTo>
                    <a:pt x="70" y="48"/>
                  </a:lnTo>
                  <a:lnTo>
                    <a:pt x="71" y="71"/>
                  </a:lnTo>
                  <a:lnTo>
                    <a:pt x="149" y="71"/>
                  </a:lnTo>
                  <a:lnTo>
                    <a:pt x="142" y="142"/>
                  </a:lnTo>
                  <a:lnTo>
                    <a:pt x="94" y="153"/>
                  </a:lnTo>
                  <a:lnTo>
                    <a:pt x="47" y="142"/>
                  </a:lnTo>
                  <a:lnTo>
                    <a:pt x="44" y="106"/>
                  </a:lnTo>
                  <a:lnTo>
                    <a:pt x="71" y="106"/>
                  </a:lnTo>
                  <a:lnTo>
                    <a:pt x="73" y="124"/>
                  </a:lnTo>
                  <a:lnTo>
                    <a:pt x="94" y="129"/>
                  </a:lnTo>
                  <a:lnTo>
                    <a:pt x="118" y="124"/>
                  </a:lnTo>
                  <a:lnTo>
                    <a:pt x="121" y="95"/>
                  </a:lnTo>
                  <a:lnTo>
                    <a:pt x="44" y="95"/>
                  </a:lnTo>
                  <a:lnTo>
                    <a:pt x="36" y="24"/>
                  </a:lnTo>
                  <a:lnTo>
                    <a:pt x="153" y="24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146609" y="2142494"/>
            <a:ext cx="3581423" cy="33286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81545" y="2811426"/>
            <a:ext cx="465306" cy="465306"/>
            <a:chOff x="5943600" y="1733550"/>
            <a:chExt cx="465306" cy="465306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943600" y="1733550"/>
              <a:ext cx="465306" cy="465306"/>
            </a:xfrm>
            <a:prstGeom prst="roundRect">
              <a:avLst/>
            </a:prstGeom>
            <a:solidFill>
              <a:srgbClr val="00B0F0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7" name="Group 30"/>
            <p:cNvGrpSpPr/>
            <p:nvPr/>
          </p:nvGrpSpPr>
          <p:grpSpPr>
            <a:xfrm>
              <a:off x="6075341" y="1825520"/>
              <a:ext cx="201824" cy="281366"/>
              <a:chOff x="1501775" y="2887662"/>
              <a:chExt cx="269875" cy="376238"/>
            </a:xfrm>
            <a:solidFill>
              <a:schemeClr val="bg1"/>
            </a:solidFill>
          </p:grpSpPr>
          <p:sp>
            <p:nvSpPr>
              <p:cNvPr id="18" name="Freeform 296"/>
              <p:cNvSpPr>
                <a:spLocks noEditPoints="1"/>
              </p:cNvSpPr>
              <p:nvPr/>
            </p:nvSpPr>
            <p:spPr bwMode="auto">
              <a:xfrm>
                <a:off x="1501775" y="2887662"/>
                <a:ext cx="269875" cy="376238"/>
              </a:xfrm>
              <a:custGeom>
                <a:avLst/>
                <a:gdLst/>
                <a:ahLst/>
                <a:cxnLst>
                  <a:cxn ang="0">
                    <a:pos x="103" y="135"/>
                  </a:cxn>
                  <a:cxn ang="0">
                    <a:pos x="96" y="142"/>
                  </a:cxn>
                  <a:cxn ang="0">
                    <a:pos x="21" y="142"/>
                  </a:cxn>
                  <a:cxn ang="0">
                    <a:pos x="14" y="135"/>
                  </a:cxn>
                  <a:cxn ang="0">
                    <a:pos x="14" y="29"/>
                  </a:cxn>
                  <a:cxn ang="0">
                    <a:pos x="21" y="22"/>
                  </a:cxn>
                  <a:cxn ang="0">
                    <a:pos x="96" y="22"/>
                  </a:cxn>
                  <a:cxn ang="0">
                    <a:pos x="103" y="29"/>
                  </a:cxn>
                  <a:cxn ang="0">
                    <a:pos x="103" y="135"/>
                  </a:cxn>
                  <a:cxn ang="0">
                    <a:pos x="59" y="160"/>
                  </a:cxn>
                  <a:cxn ang="0">
                    <a:pos x="52" y="153"/>
                  </a:cxn>
                  <a:cxn ang="0">
                    <a:pos x="59" y="147"/>
                  </a:cxn>
                  <a:cxn ang="0">
                    <a:pos x="65" y="153"/>
                  </a:cxn>
                  <a:cxn ang="0">
                    <a:pos x="59" y="160"/>
                  </a:cxn>
                  <a:cxn ang="0">
                    <a:pos x="37" y="8"/>
                  </a:cxn>
                  <a:cxn ang="0">
                    <a:pos x="80" y="8"/>
                  </a:cxn>
                  <a:cxn ang="0">
                    <a:pos x="83" y="11"/>
                  </a:cxn>
                  <a:cxn ang="0">
                    <a:pos x="80" y="14"/>
                  </a:cxn>
                  <a:cxn ang="0">
                    <a:pos x="37" y="14"/>
                  </a:cxn>
                  <a:cxn ang="0">
                    <a:pos x="34" y="11"/>
                  </a:cxn>
                  <a:cxn ang="0">
                    <a:pos x="37" y="8"/>
                  </a:cxn>
                  <a:cxn ang="0">
                    <a:pos x="110" y="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156"/>
                  </a:cxn>
                  <a:cxn ang="0">
                    <a:pos x="7" y="164"/>
                  </a:cxn>
                  <a:cxn ang="0">
                    <a:pos x="110" y="164"/>
                  </a:cxn>
                  <a:cxn ang="0">
                    <a:pos x="118" y="156"/>
                  </a:cxn>
                  <a:cxn ang="0">
                    <a:pos x="118" y="8"/>
                  </a:cxn>
                  <a:cxn ang="0">
                    <a:pos x="110" y="0"/>
                  </a:cxn>
                </a:cxnLst>
                <a:rect l="0" t="0" r="r" b="b"/>
                <a:pathLst>
                  <a:path w="118" h="164">
                    <a:moveTo>
                      <a:pt x="103" y="135"/>
                    </a:moveTo>
                    <a:cubicBezTo>
                      <a:pt x="103" y="139"/>
                      <a:pt x="100" y="142"/>
                      <a:pt x="96" y="142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17" y="142"/>
                      <a:pt x="14" y="139"/>
                      <a:pt x="14" y="135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5"/>
                      <a:pt x="17" y="22"/>
                      <a:pt x="21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100" y="22"/>
                      <a:pt x="103" y="25"/>
                      <a:pt x="103" y="29"/>
                    </a:cubicBezTo>
                    <a:lnTo>
                      <a:pt x="103" y="135"/>
                    </a:lnTo>
                    <a:close/>
                    <a:moveTo>
                      <a:pt x="59" y="160"/>
                    </a:moveTo>
                    <a:cubicBezTo>
                      <a:pt x="55" y="160"/>
                      <a:pt x="52" y="157"/>
                      <a:pt x="52" y="153"/>
                    </a:cubicBezTo>
                    <a:cubicBezTo>
                      <a:pt x="52" y="150"/>
                      <a:pt x="55" y="147"/>
                      <a:pt x="59" y="147"/>
                    </a:cubicBezTo>
                    <a:cubicBezTo>
                      <a:pt x="62" y="147"/>
                      <a:pt x="65" y="150"/>
                      <a:pt x="65" y="153"/>
                    </a:cubicBezTo>
                    <a:cubicBezTo>
                      <a:pt x="65" y="157"/>
                      <a:pt x="62" y="160"/>
                      <a:pt x="59" y="160"/>
                    </a:cubicBezTo>
                    <a:moveTo>
                      <a:pt x="37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2" y="8"/>
                      <a:pt x="83" y="9"/>
                      <a:pt x="83" y="11"/>
                    </a:cubicBezTo>
                    <a:cubicBezTo>
                      <a:pt x="83" y="13"/>
                      <a:pt x="82" y="14"/>
                      <a:pt x="80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4"/>
                      <a:pt x="34" y="13"/>
                      <a:pt x="34" y="11"/>
                    </a:cubicBezTo>
                    <a:cubicBezTo>
                      <a:pt x="34" y="9"/>
                      <a:pt x="35" y="8"/>
                      <a:pt x="37" y="8"/>
                    </a:cubicBezTo>
                    <a:moveTo>
                      <a:pt x="11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1"/>
                      <a:pt x="3" y="164"/>
                      <a:pt x="7" y="164"/>
                    </a:cubicBezTo>
                    <a:cubicBezTo>
                      <a:pt x="110" y="164"/>
                      <a:pt x="110" y="164"/>
                      <a:pt x="110" y="164"/>
                    </a:cubicBezTo>
                    <a:cubicBezTo>
                      <a:pt x="114" y="164"/>
                      <a:pt x="118" y="161"/>
                      <a:pt x="118" y="156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3"/>
                      <a:pt x="114" y="0"/>
                      <a:pt x="11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97"/>
              <p:cNvSpPr>
                <a:spLocks/>
              </p:cNvSpPr>
              <p:nvPr/>
            </p:nvSpPr>
            <p:spPr bwMode="auto">
              <a:xfrm>
                <a:off x="1549400" y="2957512"/>
                <a:ext cx="66675" cy="85725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2" y="36"/>
                  </a:cxn>
                  <a:cxn ang="0">
                    <a:pos x="1" y="32"/>
                  </a:cxn>
                  <a:cxn ang="0">
                    <a:pos x="23" y="2"/>
                  </a:cxn>
                  <a:cxn ang="0">
                    <a:pos x="28" y="1"/>
                  </a:cxn>
                  <a:cxn ang="0">
                    <a:pos x="28" y="6"/>
                  </a:cxn>
                  <a:cxn ang="0">
                    <a:pos x="6" y="36"/>
                  </a:cxn>
                  <a:cxn ang="0">
                    <a:pos x="4" y="37"/>
                  </a:cxn>
                </a:cxnLst>
                <a:rect l="0" t="0" r="r" b="b"/>
                <a:pathLst>
                  <a:path w="29" h="37">
                    <a:moveTo>
                      <a:pt x="4" y="37"/>
                    </a:moveTo>
                    <a:cubicBezTo>
                      <a:pt x="3" y="37"/>
                      <a:pt x="2" y="37"/>
                      <a:pt x="2" y="36"/>
                    </a:cubicBezTo>
                    <a:cubicBezTo>
                      <a:pt x="0" y="35"/>
                      <a:pt x="0" y="33"/>
                      <a:pt x="1" y="3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0"/>
                      <a:pt x="26" y="0"/>
                      <a:pt x="28" y="1"/>
                    </a:cubicBezTo>
                    <a:cubicBezTo>
                      <a:pt x="29" y="2"/>
                      <a:pt x="29" y="4"/>
                      <a:pt x="28" y="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5" y="37"/>
                      <a:pt x="4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98"/>
              <p:cNvSpPr>
                <a:spLocks/>
              </p:cNvSpPr>
              <p:nvPr/>
            </p:nvSpPr>
            <p:spPr bwMode="auto">
              <a:xfrm>
                <a:off x="1557338" y="2971799"/>
                <a:ext cx="104775" cy="142875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2" y="62"/>
                  </a:cxn>
                  <a:cxn ang="0">
                    <a:pos x="1" y="57"/>
                  </a:cxn>
                  <a:cxn ang="0">
                    <a:pos x="40" y="2"/>
                  </a:cxn>
                  <a:cxn ang="0">
                    <a:pos x="44" y="1"/>
                  </a:cxn>
                  <a:cxn ang="0">
                    <a:pos x="45" y="5"/>
                  </a:cxn>
                  <a:cxn ang="0">
                    <a:pos x="6" y="61"/>
                  </a:cxn>
                  <a:cxn ang="0">
                    <a:pos x="4" y="62"/>
                  </a:cxn>
                </a:cxnLst>
                <a:rect l="0" t="0" r="r" b="b"/>
                <a:pathLst>
                  <a:path w="46" h="62">
                    <a:moveTo>
                      <a:pt x="4" y="62"/>
                    </a:moveTo>
                    <a:cubicBezTo>
                      <a:pt x="3" y="62"/>
                      <a:pt x="2" y="62"/>
                      <a:pt x="2" y="62"/>
                    </a:cubicBezTo>
                    <a:cubicBezTo>
                      <a:pt x="0" y="61"/>
                      <a:pt x="0" y="59"/>
                      <a:pt x="1" y="57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6" y="2"/>
                      <a:pt x="46" y="4"/>
                      <a:pt x="45" y="5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2"/>
                      <a:pt x="5" y="62"/>
                      <a:pt x="4" y="6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607800"/>
            <a:ext cx="2874410" cy="2137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UTBK</a:t>
            </a:r>
            <a:r>
              <a:rPr lang="en-ID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terdiri</a:t>
            </a:r>
            <a:r>
              <a:rPr lang="en-ID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ID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</a:t>
            </a:r>
            <a:r>
              <a:rPr lang="en-I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Potensi</a:t>
            </a:r>
            <a:r>
              <a:rPr lang="en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Skolastik</a:t>
            </a:r>
            <a:r>
              <a:rPr lang="en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(TPS)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</a:t>
            </a:r>
            <a:r>
              <a:rPr lang="en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Kompetensi</a:t>
            </a:r>
            <a:r>
              <a:rPr lang="en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Akademik</a:t>
            </a:r>
            <a:r>
              <a:rPr lang="en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(TKA)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dirancang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memprediksi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peserta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mampu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menyelesaikan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ID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</a:t>
            </a:r>
            <a:r>
              <a:rPr lang="en-ID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ID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3554790" y="3049821"/>
            <a:ext cx="369063" cy="58365"/>
          </a:xfrm>
          <a:custGeom>
            <a:avLst/>
            <a:gdLst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0" h="647700">
                <a:moveTo>
                  <a:pt x="889000" y="647700"/>
                </a:moveTo>
                <a:cubicBezTo>
                  <a:pt x="770467" y="431800"/>
                  <a:pt x="639233" y="95250"/>
                  <a:pt x="0" y="0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7073" y="5510744"/>
            <a:ext cx="2951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DEFINISI UTBK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05638" y="869911"/>
            <a:ext cx="4028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PERSYARATAN UTBK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Freeform 27"/>
          <p:cNvSpPr/>
          <p:nvPr/>
        </p:nvSpPr>
        <p:spPr>
          <a:xfrm rot="3005976" flipH="1" flipV="1">
            <a:off x="2959689" y="5413121"/>
            <a:ext cx="1043835" cy="120781"/>
          </a:xfrm>
          <a:custGeom>
            <a:avLst/>
            <a:gdLst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  <a:gd name="connsiteX0" fmla="*/ 889000 w 889000"/>
              <a:gd name="connsiteY0" fmla="*/ 647700 h 647700"/>
              <a:gd name="connsiteX1" fmla="*/ 0 w 889000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0" h="647700">
                <a:moveTo>
                  <a:pt x="889000" y="647700"/>
                </a:moveTo>
                <a:cubicBezTo>
                  <a:pt x="770467" y="431800"/>
                  <a:pt x="639233" y="95250"/>
                  <a:pt x="0" y="0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39" y="4117728"/>
            <a:ext cx="933979" cy="9339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32463" r="67436" b="37784"/>
          <a:stretch/>
        </p:blipFill>
        <p:spPr>
          <a:xfrm>
            <a:off x="8242773" y="2439985"/>
            <a:ext cx="692772" cy="734577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490944"/>
              </p:ext>
            </p:extLst>
          </p:nvPr>
        </p:nvGraphicFramePr>
        <p:xfrm>
          <a:off x="3491970" y="1211232"/>
          <a:ext cx="4953635" cy="380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154499" y="2678363"/>
            <a:ext cx="1875567" cy="892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err="1" smtClean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</a:rPr>
              <a:t>tentang</a:t>
            </a:r>
            <a:endParaRPr lang="en-ID" sz="2400" b="1" dirty="0" smtClean="0">
              <a:solidFill>
                <a:schemeClr val="bg2">
                  <a:lumMod val="10000"/>
                </a:schemeClr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en-ID" sz="3200" b="1" dirty="0" smtClean="0">
                <a:solidFill>
                  <a:schemeClr val="bg2">
                    <a:lumMod val="10000"/>
                  </a:schemeClr>
                </a:solidFill>
              </a:rPr>
              <a:t>UTBK</a:t>
            </a:r>
          </a:p>
          <a:p>
            <a:pPr algn="ctr"/>
            <a:r>
              <a:rPr lang="en-ID" sz="1600" b="1" dirty="0" err="1" smtClean="0">
                <a:solidFill>
                  <a:schemeClr val="bg2">
                    <a:lumMod val="10000"/>
                  </a:schemeClr>
                </a:solidFill>
              </a:rPr>
              <a:t>Ujian</a:t>
            </a:r>
            <a:r>
              <a:rPr lang="en-ID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ID" sz="1600" b="1" dirty="0" err="1" smtClean="0">
                <a:solidFill>
                  <a:schemeClr val="bg2">
                    <a:lumMod val="10000"/>
                  </a:schemeClr>
                </a:solidFill>
              </a:rPr>
              <a:t>Tulis</a:t>
            </a:r>
            <a:r>
              <a:rPr lang="en-ID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ID" sz="1600" b="1" dirty="0" err="1" smtClean="0">
                <a:solidFill>
                  <a:schemeClr val="bg2">
                    <a:lumMod val="10000"/>
                  </a:schemeClr>
                </a:solidFill>
              </a:rPr>
              <a:t>Berbasis</a:t>
            </a:r>
            <a:r>
              <a:rPr lang="en-ID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ID" sz="1600" b="1" dirty="0" err="1" smtClean="0">
                <a:solidFill>
                  <a:schemeClr val="bg2">
                    <a:lumMod val="10000"/>
                  </a:schemeClr>
                </a:solidFill>
              </a:rPr>
              <a:t>Komputer</a:t>
            </a:r>
            <a:endParaRPr lang="en-ID" sz="16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17801" y="499014"/>
            <a:ext cx="4407570" cy="15472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d-ID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MATERI TES </a:t>
            </a:r>
          </a:p>
          <a:p>
            <a:pPr marL="0" indent="0">
              <a:buNone/>
            </a:pPr>
            <a:r>
              <a:rPr lang="en-ID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ID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ID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ID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Skolastik</a:t>
            </a:r>
            <a:r>
              <a:rPr lang="en-ID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(TPS)</a:t>
            </a:r>
            <a:r>
              <a:rPr lang="en-ID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ID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ID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ID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(TKA)</a:t>
            </a:r>
            <a:endParaRPr lang="en-US" altLang="id-ID" sz="2400" dirty="0" smtClean="0">
              <a:latin typeface="Arial" panose="020B0604020202020204" pitchFamily="34" charset="0"/>
              <a:ea typeface="Gish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76898" y="2320495"/>
            <a:ext cx="3252932" cy="14891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PELAKSANAAN TES</a:t>
            </a:r>
          </a:p>
          <a:p>
            <a:pPr>
              <a:defRPr/>
            </a:pPr>
            <a:r>
              <a:rPr lang="en-ID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ID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D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ID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kali*</a:t>
            </a:r>
            <a:r>
              <a:rPr lang="en-ID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2750" t="22519" r="63833" b="38370"/>
          <a:stretch/>
        </p:blipFill>
        <p:spPr>
          <a:xfrm>
            <a:off x="6887291" y="404897"/>
            <a:ext cx="973281" cy="9143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846994" y="1351280"/>
            <a:ext cx="366606" cy="589504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327007" y="444863"/>
            <a:ext cx="3794743" cy="1601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id-ID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METODE TES</a:t>
            </a:r>
            <a:r>
              <a:rPr lang="en-US" altLang="id-ID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ID" altLang="id-ID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ID" altLang="id-ID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id-ID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r>
              <a:rPr lang="en-ID" altLang="id-ID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id-ID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ID" altLang="id-ID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id-ID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ID" altLang="id-ID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(UTBK)</a:t>
            </a:r>
          </a:p>
          <a:p>
            <a:pPr marL="0" indent="0" algn="r">
              <a:buNone/>
            </a:pPr>
            <a:r>
              <a:rPr lang="en-ID" altLang="id-ID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Catatan</a:t>
            </a:r>
            <a:r>
              <a:rPr lang="en-ID" altLang="id-ID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: UTBK </a:t>
            </a:r>
            <a:r>
              <a:rPr lang="en-ID" altLang="id-ID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berbasis</a:t>
            </a:r>
            <a:r>
              <a:rPr lang="en-ID" altLang="id-ID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Android </a:t>
            </a:r>
            <a:r>
              <a:rPr lang="en-ID" altLang="id-ID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masih</a:t>
            </a:r>
            <a:r>
              <a:rPr lang="en-ID" altLang="id-ID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 </a:t>
            </a:r>
            <a:r>
              <a:rPr lang="en-ID" altLang="id-ID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Gisha"/>
                <a:cs typeface="Arial" panose="020B0604020202020204" pitchFamily="34" charset="0"/>
              </a:rPr>
              <a:t>dikembangkan</a:t>
            </a:r>
            <a:endParaRPr lang="en-US" altLang="id-ID" sz="2000" dirty="0" smtClean="0">
              <a:latin typeface="Arial" panose="020B0604020202020204" pitchFamily="34" charset="0"/>
              <a:ea typeface="Gish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188" y="459518"/>
            <a:ext cx="944880" cy="85260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968240" y="1369407"/>
            <a:ext cx="447040" cy="57137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333185" y="4420509"/>
            <a:ext cx="3796645" cy="11843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KESEMPATAN TES</a:t>
            </a:r>
          </a:p>
          <a:p>
            <a:pPr>
              <a:defRPr/>
            </a:pP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2* </a:t>
            </a:r>
            <a:r>
              <a:rPr lang="en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D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90007" y="4217439"/>
            <a:ext cx="542832" cy="59318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77" y="4598334"/>
            <a:ext cx="1079417" cy="89133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9511" y="4609641"/>
            <a:ext cx="3463666" cy="8830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ID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HASIL TES</a:t>
            </a:r>
          </a:p>
          <a:p>
            <a:pPr algn="r">
              <a:defRPr/>
            </a:pP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760794" y="4311428"/>
            <a:ext cx="474249" cy="409767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901174" y="3101245"/>
            <a:ext cx="813857" cy="53641"/>
          </a:xfrm>
          <a:prstGeom prst="straightConnector1">
            <a:avLst/>
          </a:prstGeom>
          <a:ln w="50800">
            <a:solidFill>
              <a:srgbClr val="7030A0">
                <a:alpha val="50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/>
          <a:srcRect l="73250" t="23259" r="8667" b="44889"/>
          <a:stretch/>
        </p:blipFill>
        <p:spPr>
          <a:xfrm>
            <a:off x="3011662" y="2739362"/>
            <a:ext cx="868299" cy="86029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2850673"/>
            <a:ext cx="2942123" cy="8830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ID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 UJIAN</a:t>
            </a:r>
          </a:p>
          <a:p>
            <a:pPr algn="r">
              <a:defRPr/>
            </a:pP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Saintek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Soshum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463170" y="2992621"/>
            <a:ext cx="705376" cy="19841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96832" y="5847522"/>
            <a:ext cx="3390900" cy="2870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lihat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web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resmi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2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16667</TotalTime>
  <Words>2480</Words>
  <Application>Microsoft Macintosh PowerPoint</Application>
  <PresentationFormat>Custom</PresentationFormat>
  <Paragraphs>440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SELEKSI MASUK PERGURUAN TINGGI NEGERI TAHUN 2019</vt:lpstr>
      <vt:lpstr>PowerPoint Presentation</vt:lpstr>
      <vt:lpstr>LATAR BELAKANG</vt:lpstr>
      <vt:lpstr>PowerPoint Presentation</vt:lpstr>
      <vt:lpstr>DESKRIPSI JALUR DAN ALOKASI DAYA TAMPUNG PENERIMAAN MAHASISWA BARU PROGRAM SARJANA   PERGURUAN TINGGI NEGERI  TAHUN 2019</vt:lpstr>
      <vt:lpstr>DESKRIPSI SNMPTN TAHUN 2019</vt:lpstr>
      <vt:lpstr>DESKRIPSI SBMPTN 2019</vt:lpstr>
      <vt:lpstr> DEFINISI DAN PERSYARATAN UTBK</vt:lpstr>
      <vt:lpstr>PowerPoint Presentation</vt:lpstr>
      <vt:lpstr>PowerPoint Presentation</vt:lpstr>
      <vt:lpstr>TAHAPAN PENDAFTARAN SNMPTN</vt:lpstr>
      <vt:lpstr>TAHAPAN PELAKSANAAN UTBK</vt:lpstr>
      <vt:lpstr>TAHAPAN PENDAFTARAN SBMPTN</vt:lpstr>
      <vt:lpstr>KERANGKA WAKTU SNMPTN</vt:lpstr>
      <vt:lpstr>KERANGKA WAKTU UTBK</vt:lpstr>
      <vt:lpstr>KERANGKA WAKTU SBMPTN</vt:lpstr>
      <vt:lpstr>PowerPoint Presentation</vt:lpstr>
      <vt:lpstr>PESERTA PELAMAR BIDIKMISI DAN ADik</vt:lpstr>
      <vt:lpstr>PEMBIAYAAN</vt:lpstr>
      <vt:lpstr>RANGKUMAN PERUBAHAN/PERBEDAAN SISTEM SELEKSI MASUK PTN</vt:lpstr>
      <vt:lpstr>PowerPoint Presentation</vt:lpstr>
      <vt:lpstr>PowerPoint Presentation</vt:lpstr>
      <vt:lpstr>PERUBAHAN JALUR SNMPTN</vt:lpstr>
      <vt:lpstr>PERBEDAAN PILIHAN PRODI</vt:lpstr>
      <vt:lpstr>PERBEDAAN SISTEM SELEKSI (1)</vt:lpstr>
      <vt:lpstr>PERBEDAAN SISTEM SELEKSI (2)</vt:lpstr>
      <vt:lpstr>ALAMAT INFORMASI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SNMPTN 49</cp:lastModifiedBy>
  <cp:revision>378</cp:revision>
  <cp:lastPrinted>2018-10-22T00:49:47Z</cp:lastPrinted>
  <dcterms:created xsi:type="dcterms:W3CDTF">2018-09-19T10:15:33Z</dcterms:created>
  <dcterms:modified xsi:type="dcterms:W3CDTF">2018-11-28T10:23:44Z</dcterms:modified>
</cp:coreProperties>
</file>